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3"/>
  </p:sldMasterIdLst>
  <p:notesMasterIdLst>
    <p:notesMasterId r:id="rId83"/>
  </p:notesMasterIdLst>
  <p:handoutMasterIdLst>
    <p:handoutMasterId r:id="rId84"/>
  </p:handoutMasterIdLst>
  <p:sldIdLst>
    <p:sldId id="256" r:id="rId4"/>
    <p:sldId id="776" r:id="rId5"/>
    <p:sldId id="711" r:id="rId6"/>
    <p:sldId id="785" r:id="rId7"/>
    <p:sldId id="841" r:id="rId8"/>
    <p:sldId id="842" r:id="rId9"/>
    <p:sldId id="843" r:id="rId10"/>
    <p:sldId id="849" r:id="rId11"/>
    <p:sldId id="850" r:id="rId12"/>
    <p:sldId id="851" r:id="rId13"/>
    <p:sldId id="853" r:id="rId14"/>
    <p:sldId id="854" r:id="rId15"/>
    <p:sldId id="855" r:id="rId16"/>
    <p:sldId id="856" r:id="rId17"/>
    <p:sldId id="857" r:id="rId18"/>
    <p:sldId id="858" r:id="rId19"/>
    <p:sldId id="859" r:id="rId20"/>
    <p:sldId id="860" r:id="rId21"/>
    <p:sldId id="861" r:id="rId22"/>
    <p:sldId id="862" r:id="rId23"/>
    <p:sldId id="864" r:id="rId24"/>
    <p:sldId id="863" r:id="rId25"/>
    <p:sldId id="877" r:id="rId26"/>
    <p:sldId id="878" r:id="rId27"/>
    <p:sldId id="886" r:id="rId28"/>
    <p:sldId id="879" r:id="rId29"/>
    <p:sldId id="880" r:id="rId30"/>
    <p:sldId id="881" r:id="rId31"/>
    <p:sldId id="882" r:id="rId32"/>
    <p:sldId id="883" r:id="rId33"/>
    <p:sldId id="885" r:id="rId34"/>
    <p:sldId id="884" r:id="rId35"/>
    <p:sldId id="866" r:id="rId36"/>
    <p:sldId id="867" r:id="rId37"/>
    <p:sldId id="868" r:id="rId38"/>
    <p:sldId id="869" r:id="rId39"/>
    <p:sldId id="870" r:id="rId40"/>
    <p:sldId id="871" r:id="rId41"/>
    <p:sldId id="872" r:id="rId42"/>
    <p:sldId id="873" r:id="rId43"/>
    <p:sldId id="874" r:id="rId44"/>
    <p:sldId id="875" r:id="rId45"/>
    <p:sldId id="876" r:id="rId46"/>
    <p:sldId id="887" r:id="rId47"/>
    <p:sldId id="888" r:id="rId48"/>
    <p:sldId id="889" r:id="rId49"/>
    <p:sldId id="890" r:id="rId50"/>
    <p:sldId id="891" r:id="rId51"/>
    <p:sldId id="892" r:id="rId52"/>
    <p:sldId id="914" r:id="rId53"/>
    <p:sldId id="915" r:id="rId54"/>
    <p:sldId id="916" r:id="rId55"/>
    <p:sldId id="893" r:id="rId56"/>
    <p:sldId id="894" r:id="rId57"/>
    <p:sldId id="895" r:id="rId58"/>
    <p:sldId id="898" r:id="rId59"/>
    <p:sldId id="896" r:id="rId60"/>
    <p:sldId id="899" r:id="rId61"/>
    <p:sldId id="900" r:id="rId62"/>
    <p:sldId id="901" r:id="rId63"/>
    <p:sldId id="902" r:id="rId64"/>
    <p:sldId id="903" r:id="rId65"/>
    <p:sldId id="904" r:id="rId66"/>
    <p:sldId id="905" r:id="rId67"/>
    <p:sldId id="906" r:id="rId68"/>
    <p:sldId id="907" r:id="rId69"/>
    <p:sldId id="910" r:id="rId70"/>
    <p:sldId id="911" r:id="rId71"/>
    <p:sldId id="912" r:id="rId72"/>
    <p:sldId id="913" r:id="rId73"/>
    <p:sldId id="908" r:id="rId74"/>
    <p:sldId id="909" r:id="rId75"/>
    <p:sldId id="917" r:id="rId76"/>
    <p:sldId id="918" r:id="rId77"/>
    <p:sldId id="919" r:id="rId78"/>
    <p:sldId id="921" r:id="rId79"/>
    <p:sldId id="920" r:id="rId80"/>
    <p:sldId id="922" r:id="rId81"/>
    <p:sldId id="784" r:id="rId82"/>
  </p:sldIdLst>
  <p:sldSz cx="9144000" cy="6858000" type="screen4x3"/>
  <p:notesSz cx="9928225" cy="6797675"/>
  <p:custDataLst>
    <p:tags r:id="rId8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FDCFD2"/>
    <a:srgbClr val="B21212"/>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4646" autoAdjust="0"/>
  </p:normalViewPr>
  <p:slideViewPr>
    <p:cSldViewPr>
      <p:cViewPr varScale="1">
        <p:scale>
          <a:sx n="79" d="100"/>
          <a:sy n="79" d="100"/>
        </p:scale>
        <p:origin x="1446" y="84"/>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gs" Target="tags/tag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39725"/>
          </a:xfrm>
          <a:prstGeom prst="rect">
            <a:avLst/>
          </a:prstGeom>
        </p:spPr>
        <p:txBody>
          <a:bodyPr vert="horz" lIns="91440" tIns="45720" rIns="91440" bIns="45720" rtlCol="0"/>
          <a:lstStyle>
            <a:lvl1pPr algn="l" eaLnBrk="1" hangingPunct="1">
              <a:defRPr sz="1200" dirty="0">
                <a:latin typeface="Arial" charset="0"/>
              </a:defRPr>
            </a:lvl1pPr>
          </a:lstStyle>
          <a:p>
            <a:pPr>
              <a:defRPr/>
            </a:pPr>
            <a:endParaRPr lang="en-GB"/>
          </a:p>
        </p:txBody>
      </p:sp>
      <p:sp>
        <p:nvSpPr>
          <p:cNvPr id="3" name="Date Placeholder 2"/>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eaLnBrk="1" hangingPunct="1">
              <a:defRPr sz="1200" smtClean="0">
                <a:latin typeface="Arial" charset="0"/>
              </a:defRPr>
            </a:lvl1pPr>
          </a:lstStyle>
          <a:p>
            <a:pPr>
              <a:defRPr/>
            </a:pPr>
            <a:fld id="{3DE857B8-7AD1-4C6D-B3CE-0A3B50141442}" type="datetimeFigureOut">
              <a:rPr lang="en-GB"/>
              <a:pPr>
                <a:defRPr/>
              </a:pPr>
              <a:t>04/08/2018</a:t>
            </a:fld>
            <a:endParaRPr lang="en-GB" dirty="0"/>
          </a:p>
        </p:txBody>
      </p:sp>
      <p:sp>
        <p:nvSpPr>
          <p:cNvPr id="4" name="Footer Placeholder 3"/>
          <p:cNvSpPr>
            <a:spLocks noGrp="1"/>
          </p:cNvSpPr>
          <p:nvPr>
            <p:ph type="ftr" sz="quarter" idx="2"/>
          </p:nvPr>
        </p:nvSpPr>
        <p:spPr>
          <a:xfrm>
            <a:off x="0" y="6456363"/>
            <a:ext cx="4303713" cy="339725"/>
          </a:xfrm>
          <a:prstGeom prst="rect">
            <a:avLst/>
          </a:prstGeom>
        </p:spPr>
        <p:txBody>
          <a:bodyPr vert="horz" lIns="91440" tIns="45720" rIns="91440" bIns="45720" rtlCol="0" anchor="b"/>
          <a:lstStyle>
            <a:lvl1pPr algn="l" eaLnBrk="1" hangingPunct="1">
              <a:defRPr sz="1200" dirty="0">
                <a:latin typeface="Arial" charset="0"/>
              </a:defRPr>
            </a:lvl1pPr>
          </a:lstStyle>
          <a:p>
            <a:pPr>
              <a:defRPr/>
            </a:pPr>
            <a:endParaRPr lang="en-GB"/>
          </a:p>
        </p:txBody>
      </p:sp>
      <p:sp>
        <p:nvSpPr>
          <p:cNvPr id="5" name="Slide Number Placeholder 4"/>
          <p:cNvSpPr>
            <a:spLocks noGrp="1"/>
          </p:cNvSpPr>
          <p:nvPr>
            <p:ph type="sldNum" sz="quarter" idx="3"/>
          </p:nvPr>
        </p:nvSpPr>
        <p:spPr>
          <a:xfrm>
            <a:off x="5622925" y="6456363"/>
            <a:ext cx="4303713" cy="339725"/>
          </a:xfrm>
          <a:prstGeom prst="rect">
            <a:avLst/>
          </a:prstGeom>
        </p:spPr>
        <p:txBody>
          <a:bodyPr vert="horz" lIns="91440" tIns="45720" rIns="91440" bIns="45720" rtlCol="0" anchor="b"/>
          <a:lstStyle>
            <a:lvl1pPr algn="r" eaLnBrk="1" hangingPunct="1">
              <a:defRPr sz="1200" smtClean="0">
                <a:latin typeface="Arial" charset="0"/>
              </a:defRPr>
            </a:lvl1pPr>
          </a:lstStyle>
          <a:p>
            <a:pPr>
              <a:defRPr/>
            </a:pPr>
            <a:fld id="{A8C76AE3-EDC3-4196-87EA-0572CFDB749D}" type="slidenum">
              <a:rPr lang="en-GB"/>
              <a:pPr>
                <a:defRPr/>
              </a:pPr>
              <a:t>‹#›</a:t>
            </a:fld>
            <a:endParaRPr lang="en-GB" dirty="0"/>
          </a:p>
        </p:txBody>
      </p:sp>
    </p:spTree>
    <p:extLst>
      <p:ext uri="{BB962C8B-B14F-4D97-AF65-F5344CB8AC3E}">
        <p14:creationId xmlns:p14="http://schemas.microsoft.com/office/powerpoint/2010/main" val="75766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E7EB853-368F-4376-BB53-377B50407806}" type="datetimeFigureOut">
              <a:rPr lang="en-US"/>
              <a:pPr>
                <a:defRPr/>
              </a:pPr>
              <a:t>8/4/2018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188" y="3228975"/>
            <a:ext cx="7943850" cy="30591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5622925" y="6456363"/>
            <a:ext cx="4303713" cy="33972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D1BDCCC-9CFA-4E63-8E8A-85CD2568E643}" type="slidenum">
              <a:rPr lang="en-GB"/>
              <a:pPr>
                <a:defRPr/>
              </a:pPr>
              <a:t>‹#›</a:t>
            </a:fld>
            <a:endParaRPr lang="en-GB" dirty="0"/>
          </a:p>
        </p:txBody>
      </p:sp>
    </p:spTree>
    <p:extLst>
      <p:ext uri="{BB962C8B-B14F-4D97-AF65-F5344CB8AC3E}">
        <p14:creationId xmlns:p14="http://schemas.microsoft.com/office/powerpoint/2010/main" val="695544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5D7954-FC1B-449B-A0BB-5F40DC8AF91E}" type="slidenum">
              <a:rPr lang="en-GB"/>
              <a:pPr fontAlgn="base">
                <a:spcBef>
                  <a:spcPct val="0"/>
                </a:spcBef>
                <a:spcAft>
                  <a:spcPct val="0"/>
                </a:spcAft>
                <a:defRPr/>
              </a:pPr>
              <a:t>1</a:t>
            </a:fld>
            <a:endParaRPr lang="en-GB" dirty="0"/>
          </a:p>
        </p:txBody>
      </p:sp>
    </p:spTree>
    <p:extLst>
      <p:ext uri="{BB962C8B-B14F-4D97-AF65-F5344CB8AC3E}">
        <p14:creationId xmlns:p14="http://schemas.microsoft.com/office/powerpoint/2010/main" val="2771088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D4CF6C-072F-47E2-BA3F-BBE5F4234B51}" type="slidenum">
              <a:rPr lang="en-GB"/>
              <a:pPr fontAlgn="base">
                <a:spcBef>
                  <a:spcPct val="0"/>
                </a:spcBef>
                <a:spcAft>
                  <a:spcPct val="0"/>
                </a:spcAft>
                <a:defRPr/>
              </a:pPr>
              <a:t>10</a:t>
            </a:fld>
            <a:endParaRPr lang="en-GB" dirty="0"/>
          </a:p>
        </p:txBody>
      </p:sp>
    </p:spTree>
    <p:extLst>
      <p:ext uri="{BB962C8B-B14F-4D97-AF65-F5344CB8AC3E}">
        <p14:creationId xmlns:p14="http://schemas.microsoft.com/office/powerpoint/2010/main" val="287266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98FE83-0929-4256-85FF-AE20CB01C92A}" type="slidenum">
              <a:rPr lang="en-GB"/>
              <a:pPr fontAlgn="base">
                <a:spcBef>
                  <a:spcPct val="0"/>
                </a:spcBef>
                <a:spcAft>
                  <a:spcPct val="0"/>
                </a:spcAft>
                <a:defRPr/>
              </a:pPr>
              <a:t>11</a:t>
            </a:fld>
            <a:endParaRPr lang="en-GB" dirty="0"/>
          </a:p>
        </p:txBody>
      </p:sp>
    </p:spTree>
    <p:extLst>
      <p:ext uri="{BB962C8B-B14F-4D97-AF65-F5344CB8AC3E}">
        <p14:creationId xmlns:p14="http://schemas.microsoft.com/office/powerpoint/2010/main" val="29026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D115B8-0C1B-4FED-9201-72A6F13690FC}" type="slidenum">
              <a:rPr lang="en-GB"/>
              <a:pPr fontAlgn="base">
                <a:spcBef>
                  <a:spcPct val="0"/>
                </a:spcBef>
                <a:spcAft>
                  <a:spcPct val="0"/>
                </a:spcAft>
                <a:defRPr/>
              </a:pPr>
              <a:t>12</a:t>
            </a:fld>
            <a:endParaRPr lang="en-GB" dirty="0"/>
          </a:p>
        </p:txBody>
      </p:sp>
    </p:spTree>
    <p:extLst>
      <p:ext uri="{BB962C8B-B14F-4D97-AF65-F5344CB8AC3E}">
        <p14:creationId xmlns:p14="http://schemas.microsoft.com/office/powerpoint/2010/main" val="242067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A50CB0-47F7-4B7F-ACFD-B91CC90DA058}" type="slidenum">
              <a:rPr lang="en-GB"/>
              <a:pPr fontAlgn="base">
                <a:spcBef>
                  <a:spcPct val="0"/>
                </a:spcBef>
                <a:spcAft>
                  <a:spcPct val="0"/>
                </a:spcAft>
                <a:defRPr/>
              </a:pPr>
              <a:t>13</a:t>
            </a:fld>
            <a:endParaRPr lang="en-GB" dirty="0"/>
          </a:p>
        </p:txBody>
      </p:sp>
    </p:spTree>
    <p:extLst>
      <p:ext uri="{BB962C8B-B14F-4D97-AF65-F5344CB8AC3E}">
        <p14:creationId xmlns:p14="http://schemas.microsoft.com/office/powerpoint/2010/main" val="126609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F3E2F5-BB4B-49AF-B84D-B951FA8EC93B}" type="slidenum">
              <a:rPr lang="en-GB"/>
              <a:pPr fontAlgn="base">
                <a:spcBef>
                  <a:spcPct val="0"/>
                </a:spcBef>
                <a:spcAft>
                  <a:spcPct val="0"/>
                </a:spcAft>
                <a:defRPr/>
              </a:pPr>
              <a:t>14</a:t>
            </a:fld>
            <a:endParaRPr lang="en-GB" dirty="0"/>
          </a:p>
        </p:txBody>
      </p:sp>
    </p:spTree>
    <p:extLst>
      <p:ext uri="{BB962C8B-B14F-4D97-AF65-F5344CB8AC3E}">
        <p14:creationId xmlns:p14="http://schemas.microsoft.com/office/powerpoint/2010/main" val="145545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B62A5B-6D01-4286-B536-193C86CADC9D}" type="slidenum">
              <a:rPr lang="en-GB"/>
              <a:pPr fontAlgn="base">
                <a:spcBef>
                  <a:spcPct val="0"/>
                </a:spcBef>
                <a:spcAft>
                  <a:spcPct val="0"/>
                </a:spcAft>
                <a:defRPr/>
              </a:pPr>
              <a:t>15</a:t>
            </a:fld>
            <a:endParaRPr lang="en-GB" dirty="0"/>
          </a:p>
        </p:txBody>
      </p:sp>
    </p:spTree>
    <p:extLst>
      <p:ext uri="{BB962C8B-B14F-4D97-AF65-F5344CB8AC3E}">
        <p14:creationId xmlns:p14="http://schemas.microsoft.com/office/powerpoint/2010/main" val="2217841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777798-4207-460F-9873-010E3878F368}" type="slidenum">
              <a:rPr lang="en-GB"/>
              <a:pPr fontAlgn="base">
                <a:spcBef>
                  <a:spcPct val="0"/>
                </a:spcBef>
                <a:spcAft>
                  <a:spcPct val="0"/>
                </a:spcAft>
                <a:defRPr/>
              </a:pPr>
              <a:t>16</a:t>
            </a:fld>
            <a:endParaRPr lang="en-GB" dirty="0"/>
          </a:p>
        </p:txBody>
      </p:sp>
    </p:spTree>
    <p:extLst>
      <p:ext uri="{BB962C8B-B14F-4D97-AF65-F5344CB8AC3E}">
        <p14:creationId xmlns:p14="http://schemas.microsoft.com/office/powerpoint/2010/main" val="189146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C90F11-F911-45F1-B163-95EDDBCEA4F1}" type="slidenum">
              <a:rPr lang="en-GB"/>
              <a:pPr fontAlgn="base">
                <a:spcBef>
                  <a:spcPct val="0"/>
                </a:spcBef>
                <a:spcAft>
                  <a:spcPct val="0"/>
                </a:spcAft>
                <a:defRPr/>
              </a:pPr>
              <a:t>17</a:t>
            </a:fld>
            <a:endParaRPr lang="en-GB" dirty="0"/>
          </a:p>
        </p:txBody>
      </p:sp>
    </p:spTree>
    <p:extLst>
      <p:ext uri="{BB962C8B-B14F-4D97-AF65-F5344CB8AC3E}">
        <p14:creationId xmlns:p14="http://schemas.microsoft.com/office/powerpoint/2010/main" val="1728481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217E82-E98C-467A-B1E8-79FDB8A9246D}" type="slidenum">
              <a:rPr lang="en-GB"/>
              <a:pPr fontAlgn="base">
                <a:spcBef>
                  <a:spcPct val="0"/>
                </a:spcBef>
                <a:spcAft>
                  <a:spcPct val="0"/>
                </a:spcAft>
                <a:defRPr/>
              </a:pPr>
              <a:t>18</a:t>
            </a:fld>
            <a:endParaRPr lang="en-GB" dirty="0"/>
          </a:p>
        </p:txBody>
      </p:sp>
    </p:spTree>
    <p:extLst>
      <p:ext uri="{BB962C8B-B14F-4D97-AF65-F5344CB8AC3E}">
        <p14:creationId xmlns:p14="http://schemas.microsoft.com/office/powerpoint/2010/main" val="223345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71DF28-5BB3-4258-B479-79243E416022}" type="slidenum">
              <a:rPr lang="en-GB"/>
              <a:pPr fontAlgn="base">
                <a:spcBef>
                  <a:spcPct val="0"/>
                </a:spcBef>
                <a:spcAft>
                  <a:spcPct val="0"/>
                </a:spcAft>
                <a:defRPr/>
              </a:pPr>
              <a:t>19</a:t>
            </a:fld>
            <a:endParaRPr lang="en-GB" dirty="0"/>
          </a:p>
        </p:txBody>
      </p:sp>
    </p:spTree>
    <p:extLst>
      <p:ext uri="{BB962C8B-B14F-4D97-AF65-F5344CB8AC3E}">
        <p14:creationId xmlns:p14="http://schemas.microsoft.com/office/powerpoint/2010/main" val="342081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3A6600-39DF-407A-8608-E1636625E1BC}" type="slidenum">
              <a:rPr lang="en-GB"/>
              <a:pPr fontAlgn="base">
                <a:spcBef>
                  <a:spcPct val="0"/>
                </a:spcBef>
                <a:spcAft>
                  <a:spcPct val="0"/>
                </a:spcAft>
                <a:defRPr/>
              </a:pPr>
              <a:t>2</a:t>
            </a:fld>
            <a:endParaRPr lang="en-GB" dirty="0"/>
          </a:p>
        </p:txBody>
      </p:sp>
    </p:spTree>
    <p:extLst>
      <p:ext uri="{BB962C8B-B14F-4D97-AF65-F5344CB8AC3E}">
        <p14:creationId xmlns:p14="http://schemas.microsoft.com/office/powerpoint/2010/main" val="1628799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069E0D-B9EF-449B-AE9C-1FF74B375F93}" type="slidenum">
              <a:rPr lang="en-GB"/>
              <a:pPr fontAlgn="base">
                <a:spcBef>
                  <a:spcPct val="0"/>
                </a:spcBef>
                <a:spcAft>
                  <a:spcPct val="0"/>
                </a:spcAft>
                <a:defRPr/>
              </a:pPr>
              <a:t>20</a:t>
            </a:fld>
            <a:endParaRPr lang="en-GB" dirty="0"/>
          </a:p>
        </p:txBody>
      </p:sp>
    </p:spTree>
    <p:extLst>
      <p:ext uri="{BB962C8B-B14F-4D97-AF65-F5344CB8AC3E}">
        <p14:creationId xmlns:p14="http://schemas.microsoft.com/office/powerpoint/2010/main" val="4128962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65B0D6-749F-40A0-9FD8-6E7CD8EBA59A}" type="slidenum">
              <a:rPr lang="en-GB"/>
              <a:pPr fontAlgn="base">
                <a:spcBef>
                  <a:spcPct val="0"/>
                </a:spcBef>
                <a:spcAft>
                  <a:spcPct val="0"/>
                </a:spcAft>
                <a:defRPr/>
              </a:pPr>
              <a:t>21</a:t>
            </a:fld>
            <a:endParaRPr lang="en-GB" dirty="0"/>
          </a:p>
        </p:txBody>
      </p:sp>
    </p:spTree>
    <p:extLst>
      <p:ext uri="{BB962C8B-B14F-4D97-AF65-F5344CB8AC3E}">
        <p14:creationId xmlns:p14="http://schemas.microsoft.com/office/powerpoint/2010/main" val="747043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408046-6C12-4C36-B753-55D77583A028}" type="slidenum">
              <a:rPr lang="en-GB"/>
              <a:pPr fontAlgn="base">
                <a:spcBef>
                  <a:spcPct val="0"/>
                </a:spcBef>
                <a:spcAft>
                  <a:spcPct val="0"/>
                </a:spcAft>
                <a:defRPr/>
              </a:pPr>
              <a:t>22</a:t>
            </a:fld>
            <a:endParaRPr lang="en-GB" dirty="0"/>
          </a:p>
        </p:txBody>
      </p:sp>
    </p:spTree>
    <p:extLst>
      <p:ext uri="{BB962C8B-B14F-4D97-AF65-F5344CB8AC3E}">
        <p14:creationId xmlns:p14="http://schemas.microsoft.com/office/powerpoint/2010/main" val="3725028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880B7C-2018-49E7-ACEB-F4E430688060}" type="slidenum">
              <a:rPr lang="en-GB"/>
              <a:pPr fontAlgn="base">
                <a:spcBef>
                  <a:spcPct val="0"/>
                </a:spcBef>
                <a:spcAft>
                  <a:spcPct val="0"/>
                </a:spcAft>
                <a:defRPr/>
              </a:pPr>
              <a:t>23</a:t>
            </a:fld>
            <a:endParaRPr lang="en-GB" dirty="0"/>
          </a:p>
        </p:txBody>
      </p:sp>
    </p:spTree>
    <p:extLst>
      <p:ext uri="{BB962C8B-B14F-4D97-AF65-F5344CB8AC3E}">
        <p14:creationId xmlns:p14="http://schemas.microsoft.com/office/powerpoint/2010/main" val="3140877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48535-5C2A-4567-9F67-9FDEF5D24F50}" type="slidenum">
              <a:rPr lang="en-GB"/>
              <a:pPr fontAlgn="base">
                <a:spcBef>
                  <a:spcPct val="0"/>
                </a:spcBef>
                <a:spcAft>
                  <a:spcPct val="0"/>
                </a:spcAft>
                <a:defRPr/>
              </a:pPr>
              <a:t>24</a:t>
            </a:fld>
            <a:endParaRPr lang="en-GB" dirty="0"/>
          </a:p>
        </p:txBody>
      </p:sp>
    </p:spTree>
    <p:extLst>
      <p:ext uri="{BB962C8B-B14F-4D97-AF65-F5344CB8AC3E}">
        <p14:creationId xmlns:p14="http://schemas.microsoft.com/office/powerpoint/2010/main" val="648256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B458D-8430-46AF-BE29-CF427B68F28B}" type="slidenum">
              <a:rPr lang="en-GB"/>
              <a:pPr fontAlgn="base">
                <a:spcBef>
                  <a:spcPct val="0"/>
                </a:spcBef>
                <a:spcAft>
                  <a:spcPct val="0"/>
                </a:spcAft>
                <a:defRPr/>
              </a:pPr>
              <a:t>25</a:t>
            </a:fld>
            <a:endParaRPr lang="en-GB" dirty="0"/>
          </a:p>
        </p:txBody>
      </p:sp>
    </p:spTree>
    <p:extLst>
      <p:ext uri="{BB962C8B-B14F-4D97-AF65-F5344CB8AC3E}">
        <p14:creationId xmlns:p14="http://schemas.microsoft.com/office/powerpoint/2010/main" val="3601509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B328E0-42A6-46BA-BB3F-DDA2C8816E19}" type="slidenum">
              <a:rPr lang="en-GB"/>
              <a:pPr fontAlgn="base">
                <a:spcBef>
                  <a:spcPct val="0"/>
                </a:spcBef>
                <a:spcAft>
                  <a:spcPct val="0"/>
                </a:spcAft>
                <a:defRPr/>
              </a:pPr>
              <a:t>26</a:t>
            </a:fld>
            <a:endParaRPr lang="en-GB" dirty="0"/>
          </a:p>
        </p:txBody>
      </p:sp>
    </p:spTree>
    <p:extLst>
      <p:ext uri="{BB962C8B-B14F-4D97-AF65-F5344CB8AC3E}">
        <p14:creationId xmlns:p14="http://schemas.microsoft.com/office/powerpoint/2010/main" val="785846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5F2FDD-B19C-4476-AE36-7E96E49B99FF}" type="slidenum">
              <a:rPr lang="en-GB"/>
              <a:pPr fontAlgn="base">
                <a:spcBef>
                  <a:spcPct val="0"/>
                </a:spcBef>
                <a:spcAft>
                  <a:spcPct val="0"/>
                </a:spcAft>
                <a:defRPr/>
              </a:pPr>
              <a:t>27</a:t>
            </a:fld>
            <a:endParaRPr lang="en-GB" dirty="0"/>
          </a:p>
        </p:txBody>
      </p:sp>
    </p:spTree>
    <p:extLst>
      <p:ext uri="{BB962C8B-B14F-4D97-AF65-F5344CB8AC3E}">
        <p14:creationId xmlns:p14="http://schemas.microsoft.com/office/powerpoint/2010/main" val="2756621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CFD6E7-9A49-48F5-BE55-A0C174D0952D}" type="slidenum">
              <a:rPr lang="en-GB"/>
              <a:pPr fontAlgn="base">
                <a:spcBef>
                  <a:spcPct val="0"/>
                </a:spcBef>
                <a:spcAft>
                  <a:spcPct val="0"/>
                </a:spcAft>
                <a:defRPr/>
              </a:pPr>
              <a:t>28</a:t>
            </a:fld>
            <a:endParaRPr lang="en-GB" dirty="0"/>
          </a:p>
        </p:txBody>
      </p:sp>
    </p:spTree>
    <p:extLst>
      <p:ext uri="{BB962C8B-B14F-4D97-AF65-F5344CB8AC3E}">
        <p14:creationId xmlns:p14="http://schemas.microsoft.com/office/powerpoint/2010/main" val="97268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0F21B6-F484-4302-AF25-1D591F73A7CF}" type="slidenum">
              <a:rPr lang="en-GB"/>
              <a:pPr fontAlgn="base">
                <a:spcBef>
                  <a:spcPct val="0"/>
                </a:spcBef>
                <a:spcAft>
                  <a:spcPct val="0"/>
                </a:spcAft>
                <a:defRPr/>
              </a:pPr>
              <a:t>29</a:t>
            </a:fld>
            <a:endParaRPr lang="en-GB" dirty="0"/>
          </a:p>
        </p:txBody>
      </p:sp>
    </p:spTree>
    <p:extLst>
      <p:ext uri="{BB962C8B-B14F-4D97-AF65-F5344CB8AC3E}">
        <p14:creationId xmlns:p14="http://schemas.microsoft.com/office/powerpoint/2010/main" val="325520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37CA0-4A08-47E1-BCB3-85F0C1DD0AFF}" type="slidenum">
              <a:rPr lang="en-GB"/>
              <a:pPr fontAlgn="base">
                <a:spcBef>
                  <a:spcPct val="0"/>
                </a:spcBef>
                <a:spcAft>
                  <a:spcPct val="0"/>
                </a:spcAft>
                <a:defRPr/>
              </a:pPr>
              <a:t>3</a:t>
            </a:fld>
            <a:endParaRPr lang="en-GB" dirty="0"/>
          </a:p>
        </p:txBody>
      </p:sp>
    </p:spTree>
    <p:extLst>
      <p:ext uri="{BB962C8B-B14F-4D97-AF65-F5344CB8AC3E}">
        <p14:creationId xmlns:p14="http://schemas.microsoft.com/office/powerpoint/2010/main" val="1044530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D4D7BB-9B3F-4F64-9BD0-8DC2D8E54FD9}" type="slidenum">
              <a:rPr lang="en-GB"/>
              <a:pPr fontAlgn="base">
                <a:spcBef>
                  <a:spcPct val="0"/>
                </a:spcBef>
                <a:spcAft>
                  <a:spcPct val="0"/>
                </a:spcAft>
                <a:defRPr/>
              </a:pPr>
              <a:t>30</a:t>
            </a:fld>
            <a:endParaRPr lang="en-GB" dirty="0"/>
          </a:p>
        </p:txBody>
      </p:sp>
    </p:spTree>
    <p:extLst>
      <p:ext uri="{BB962C8B-B14F-4D97-AF65-F5344CB8AC3E}">
        <p14:creationId xmlns:p14="http://schemas.microsoft.com/office/powerpoint/2010/main" val="826645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EB2842-90CA-4A30-9343-90D7F69B7843}" type="slidenum">
              <a:rPr lang="en-GB"/>
              <a:pPr fontAlgn="base">
                <a:spcBef>
                  <a:spcPct val="0"/>
                </a:spcBef>
                <a:spcAft>
                  <a:spcPct val="0"/>
                </a:spcAft>
                <a:defRPr/>
              </a:pPr>
              <a:t>31</a:t>
            </a:fld>
            <a:endParaRPr lang="en-GB" dirty="0"/>
          </a:p>
        </p:txBody>
      </p:sp>
    </p:spTree>
    <p:extLst>
      <p:ext uri="{BB962C8B-B14F-4D97-AF65-F5344CB8AC3E}">
        <p14:creationId xmlns:p14="http://schemas.microsoft.com/office/powerpoint/2010/main" val="3161058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5FBDA9-8D11-4DFF-B556-B82DA14E55E9}" type="slidenum">
              <a:rPr lang="en-GB"/>
              <a:pPr fontAlgn="base">
                <a:spcBef>
                  <a:spcPct val="0"/>
                </a:spcBef>
                <a:spcAft>
                  <a:spcPct val="0"/>
                </a:spcAft>
                <a:defRPr/>
              </a:pPr>
              <a:t>32</a:t>
            </a:fld>
            <a:endParaRPr lang="en-GB" dirty="0"/>
          </a:p>
        </p:txBody>
      </p:sp>
    </p:spTree>
    <p:extLst>
      <p:ext uri="{BB962C8B-B14F-4D97-AF65-F5344CB8AC3E}">
        <p14:creationId xmlns:p14="http://schemas.microsoft.com/office/powerpoint/2010/main" val="3847759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8F7202-1E2D-4D85-9ABD-D9AC100C055F}" type="slidenum">
              <a:rPr lang="en-GB"/>
              <a:pPr fontAlgn="base">
                <a:spcBef>
                  <a:spcPct val="0"/>
                </a:spcBef>
                <a:spcAft>
                  <a:spcPct val="0"/>
                </a:spcAft>
                <a:defRPr/>
              </a:pPr>
              <a:t>33</a:t>
            </a:fld>
            <a:endParaRPr lang="en-GB" dirty="0"/>
          </a:p>
        </p:txBody>
      </p:sp>
    </p:spTree>
    <p:extLst>
      <p:ext uri="{BB962C8B-B14F-4D97-AF65-F5344CB8AC3E}">
        <p14:creationId xmlns:p14="http://schemas.microsoft.com/office/powerpoint/2010/main" val="251533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9A46DE-59E0-4358-A692-0CF6BAEBFD3C}" type="slidenum">
              <a:rPr lang="en-GB"/>
              <a:pPr fontAlgn="base">
                <a:spcBef>
                  <a:spcPct val="0"/>
                </a:spcBef>
                <a:spcAft>
                  <a:spcPct val="0"/>
                </a:spcAft>
                <a:defRPr/>
              </a:pPr>
              <a:t>34</a:t>
            </a:fld>
            <a:endParaRPr lang="en-GB" dirty="0"/>
          </a:p>
        </p:txBody>
      </p:sp>
    </p:spTree>
    <p:extLst>
      <p:ext uri="{BB962C8B-B14F-4D97-AF65-F5344CB8AC3E}">
        <p14:creationId xmlns:p14="http://schemas.microsoft.com/office/powerpoint/2010/main" val="2460582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79C49-5822-4A46-9389-8EB4E7F02DE9}" type="slidenum">
              <a:rPr lang="en-GB"/>
              <a:pPr fontAlgn="base">
                <a:spcBef>
                  <a:spcPct val="0"/>
                </a:spcBef>
                <a:spcAft>
                  <a:spcPct val="0"/>
                </a:spcAft>
                <a:defRPr/>
              </a:pPr>
              <a:t>35</a:t>
            </a:fld>
            <a:endParaRPr lang="en-GB" dirty="0"/>
          </a:p>
        </p:txBody>
      </p:sp>
    </p:spTree>
    <p:extLst>
      <p:ext uri="{BB962C8B-B14F-4D97-AF65-F5344CB8AC3E}">
        <p14:creationId xmlns:p14="http://schemas.microsoft.com/office/powerpoint/2010/main" val="2276063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7C853-F2C7-4DCA-B8F9-9664CD8DB100}" type="slidenum">
              <a:rPr lang="en-GB"/>
              <a:pPr fontAlgn="base">
                <a:spcBef>
                  <a:spcPct val="0"/>
                </a:spcBef>
                <a:spcAft>
                  <a:spcPct val="0"/>
                </a:spcAft>
                <a:defRPr/>
              </a:pPr>
              <a:t>36</a:t>
            </a:fld>
            <a:endParaRPr lang="en-GB" dirty="0"/>
          </a:p>
        </p:txBody>
      </p:sp>
    </p:spTree>
    <p:extLst>
      <p:ext uri="{BB962C8B-B14F-4D97-AF65-F5344CB8AC3E}">
        <p14:creationId xmlns:p14="http://schemas.microsoft.com/office/powerpoint/2010/main" val="4080290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C092F5-B7F0-48E4-8F26-F5B6EBC8F93B}" type="slidenum">
              <a:rPr lang="en-GB"/>
              <a:pPr fontAlgn="base">
                <a:spcBef>
                  <a:spcPct val="0"/>
                </a:spcBef>
                <a:spcAft>
                  <a:spcPct val="0"/>
                </a:spcAft>
                <a:defRPr/>
              </a:pPr>
              <a:t>37</a:t>
            </a:fld>
            <a:endParaRPr lang="en-GB" dirty="0"/>
          </a:p>
        </p:txBody>
      </p:sp>
    </p:spTree>
    <p:extLst>
      <p:ext uri="{BB962C8B-B14F-4D97-AF65-F5344CB8AC3E}">
        <p14:creationId xmlns:p14="http://schemas.microsoft.com/office/powerpoint/2010/main" val="1554596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F6B3C6-78E3-4888-B95B-402D2F20FB28}" type="slidenum">
              <a:rPr lang="en-GB"/>
              <a:pPr fontAlgn="base">
                <a:spcBef>
                  <a:spcPct val="0"/>
                </a:spcBef>
                <a:spcAft>
                  <a:spcPct val="0"/>
                </a:spcAft>
                <a:defRPr/>
              </a:pPr>
              <a:t>38</a:t>
            </a:fld>
            <a:endParaRPr lang="en-GB" dirty="0"/>
          </a:p>
        </p:txBody>
      </p:sp>
    </p:spTree>
    <p:extLst>
      <p:ext uri="{BB962C8B-B14F-4D97-AF65-F5344CB8AC3E}">
        <p14:creationId xmlns:p14="http://schemas.microsoft.com/office/powerpoint/2010/main" val="295894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3AEBB-C2F4-44DA-96CA-77F3E2DACD2A}" type="slidenum">
              <a:rPr lang="en-GB"/>
              <a:pPr fontAlgn="base">
                <a:spcBef>
                  <a:spcPct val="0"/>
                </a:spcBef>
                <a:spcAft>
                  <a:spcPct val="0"/>
                </a:spcAft>
                <a:defRPr/>
              </a:pPr>
              <a:t>39</a:t>
            </a:fld>
            <a:endParaRPr lang="en-GB" dirty="0"/>
          </a:p>
        </p:txBody>
      </p:sp>
    </p:spTree>
    <p:extLst>
      <p:ext uri="{BB962C8B-B14F-4D97-AF65-F5344CB8AC3E}">
        <p14:creationId xmlns:p14="http://schemas.microsoft.com/office/powerpoint/2010/main" val="187820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DB0C9-79C1-4E48-B578-654250658755}" type="slidenum">
              <a:rPr lang="en-GB"/>
              <a:pPr fontAlgn="base">
                <a:spcBef>
                  <a:spcPct val="0"/>
                </a:spcBef>
                <a:spcAft>
                  <a:spcPct val="0"/>
                </a:spcAft>
                <a:defRPr/>
              </a:pPr>
              <a:t>4</a:t>
            </a:fld>
            <a:endParaRPr lang="en-GB" dirty="0"/>
          </a:p>
        </p:txBody>
      </p:sp>
    </p:spTree>
    <p:extLst>
      <p:ext uri="{BB962C8B-B14F-4D97-AF65-F5344CB8AC3E}">
        <p14:creationId xmlns:p14="http://schemas.microsoft.com/office/powerpoint/2010/main" val="1405745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950621-92B2-43E9-87D5-1CB477276B7F}" type="slidenum">
              <a:rPr lang="en-GB"/>
              <a:pPr fontAlgn="base">
                <a:spcBef>
                  <a:spcPct val="0"/>
                </a:spcBef>
                <a:spcAft>
                  <a:spcPct val="0"/>
                </a:spcAft>
                <a:defRPr/>
              </a:pPr>
              <a:t>40</a:t>
            </a:fld>
            <a:endParaRPr lang="en-GB" dirty="0"/>
          </a:p>
        </p:txBody>
      </p:sp>
    </p:spTree>
    <p:extLst>
      <p:ext uri="{BB962C8B-B14F-4D97-AF65-F5344CB8AC3E}">
        <p14:creationId xmlns:p14="http://schemas.microsoft.com/office/powerpoint/2010/main" val="2205328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06350-7B12-46B8-BEF6-FAD3DD5CDE9C}" type="slidenum">
              <a:rPr lang="en-GB"/>
              <a:pPr fontAlgn="base">
                <a:spcBef>
                  <a:spcPct val="0"/>
                </a:spcBef>
                <a:spcAft>
                  <a:spcPct val="0"/>
                </a:spcAft>
                <a:defRPr/>
              </a:pPr>
              <a:t>41</a:t>
            </a:fld>
            <a:endParaRPr lang="en-GB" dirty="0"/>
          </a:p>
        </p:txBody>
      </p:sp>
    </p:spTree>
    <p:extLst>
      <p:ext uri="{BB962C8B-B14F-4D97-AF65-F5344CB8AC3E}">
        <p14:creationId xmlns:p14="http://schemas.microsoft.com/office/powerpoint/2010/main" val="3240768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1EA711-2811-4AF0-B6D0-ED81E7ED17CC}" type="slidenum">
              <a:rPr lang="en-GB"/>
              <a:pPr fontAlgn="base">
                <a:spcBef>
                  <a:spcPct val="0"/>
                </a:spcBef>
                <a:spcAft>
                  <a:spcPct val="0"/>
                </a:spcAft>
                <a:defRPr/>
              </a:pPr>
              <a:t>42</a:t>
            </a:fld>
            <a:endParaRPr lang="en-GB" dirty="0"/>
          </a:p>
        </p:txBody>
      </p:sp>
    </p:spTree>
    <p:extLst>
      <p:ext uri="{BB962C8B-B14F-4D97-AF65-F5344CB8AC3E}">
        <p14:creationId xmlns:p14="http://schemas.microsoft.com/office/powerpoint/2010/main" val="339165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C11EDB-56BD-42AB-8637-E803E2F916B6}" type="slidenum">
              <a:rPr lang="en-GB"/>
              <a:pPr fontAlgn="base">
                <a:spcBef>
                  <a:spcPct val="0"/>
                </a:spcBef>
                <a:spcAft>
                  <a:spcPct val="0"/>
                </a:spcAft>
                <a:defRPr/>
              </a:pPr>
              <a:t>43</a:t>
            </a:fld>
            <a:endParaRPr lang="en-GB" dirty="0"/>
          </a:p>
        </p:txBody>
      </p:sp>
    </p:spTree>
    <p:extLst>
      <p:ext uri="{BB962C8B-B14F-4D97-AF65-F5344CB8AC3E}">
        <p14:creationId xmlns:p14="http://schemas.microsoft.com/office/powerpoint/2010/main" val="1878355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B5E41F-AED0-4D4A-9536-E642ADE207CF}" type="slidenum">
              <a:rPr lang="en-GB"/>
              <a:pPr fontAlgn="base">
                <a:spcBef>
                  <a:spcPct val="0"/>
                </a:spcBef>
                <a:spcAft>
                  <a:spcPct val="0"/>
                </a:spcAft>
                <a:defRPr/>
              </a:pPr>
              <a:t>44</a:t>
            </a:fld>
            <a:endParaRPr lang="en-GB" dirty="0"/>
          </a:p>
        </p:txBody>
      </p:sp>
    </p:spTree>
    <p:extLst>
      <p:ext uri="{BB962C8B-B14F-4D97-AF65-F5344CB8AC3E}">
        <p14:creationId xmlns:p14="http://schemas.microsoft.com/office/powerpoint/2010/main" val="1553646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8B02E4-6963-47C7-9D6B-F73A22697A24}" type="slidenum">
              <a:rPr lang="en-GB"/>
              <a:pPr fontAlgn="base">
                <a:spcBef>
                  <a:spcPct val="0"/>
                </a:spcBef>
                <a:spcAft>
                  <a:spcPct val="0"/>
                </a:spcAft>
                <a:defRPr/>
              </a:pPr>
              <a:t>45</a:t>
            </a:fld>
            <a:endParaRPr lang="en-GB" dirty="0"/>
          </a:p>
        </p:txBody>
      </p:sp>
    </p:spTree>
    <p:extLst>
      <p:ext uri="{BB962C8B-B14F-4D97-AF65-F5344CB8AC3E}">
        <p14:creationId xmlns:p14="http://schemas.microsoft.com/office/powerpoint/2010/main" val="3702620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4775DD-518F-4878-9D7B-73C19BA0A13C}" type="slidenum">
              <a:rPr lang="en-GB"/>
              <a:pPr fontAlgn="base">
                <a:spcBef>
                  <a:spcPct val="0"/>
                </a:spcBef>
                <a:spcAft>
                  <a:spcPct val="0"/>
                </a:spcAft>
                <a:defRPr/>
              </a:pPr>
              <a:t>46</a:t>
            </a:fld>
            <a:endParaRPr lang="en-GB" dirty="0"/>
          </a:p>
        </p:txBody>
      </p:sp>
    </p:spTree>
    <p:extLst>
      <p:ext uri="{BB962C8B-B14F-4D97-AF65-F5344CB8AC3E}">
        <p14:creationId xmlns:p14="http://schemas.microsoft.com/office/powerpoint/2010/main" val="258648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8A3ACC-D5CC-44F4-8817-E26EC690FCFA}" type="slidenum">
              <a:rPr lang="en-GB"/>
              <a:pPr fontAlgn="base">
                <a:spcBef>
                  <a:spcPct val="0"/>
                </a:spcBef>
                <a:spcAft>
                  <a:spcPct val="0"/>
                </a:spcAft>
                <a:defRPr/>
              </a:pPr>
              <a:t>47</a:t>
            </a:fld>
            <a:endParaRPr lang="en-GB" dirty="0"/>
          </a:p>
        </p:txBody>
      </p:sp>
    </p:spTree>
    <p:extLst>
      <p:ext uri="{BB962C8B-B14F-4D97-AF65-F5344CB8AC3E}">
        <p14:creationId xmlns:p14="http://schemas.microsoft.com/office/powerpoint/2010/main" val="3022053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2EDD86-60E0-4832-B24F-C221C96C01F3}" type="slidenum">
              <a:rPr lang="en-GB"/>
              <a:pPr fontAlgn="base">
                <a:spcBef>
                  <a:spcPct val="0"/>
                </a:spcBef>
                <a:spcAft>
                  <a:spcPct val="0"/>
                </a:spcAft>
                <a:defRPr/>
              </a:pPr>
              <a:t>48</a:t>
            </a:fld>
            <a:endParaRPr lang="en-GB" dirty="0"/>
          </a:p>
        </p:txBody>
      </p:sp>
    </p:spTree>
    <p:extLst>
      <p:ext uri="{BB962C8B-B14F-4D97-AF65-F5344CB8AC3E}">
        <p14:creationId xmlns:p14="http://schemas.microsoft.com/office/powerpoint/2010/main" val="3023841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1DC004-8985-4C6D-9075-51004CCA1D92}" type="slidenum">
              <a:rPr lang="en-GB"/>
              <a:pPr fontAlgn="base">
                <a:spcBef>
                  <a:spcPct val="0"/>
                </a:spcBef>
                <a:spcAft>
                  <a:spcPct val="0"/>
                </a:spcAft>
                <a:defRPr/>
              </a:pPr>
              <a:t>49</a:t>
            </a:fld>
            <a:endParaRPr lang="en-GB" dirty="0"/>
          </a:p>
        </p:txBody>
      </p:sp>
    </p:spTree>
    <p:extLst>
      <p:ext uri="{BB962C8B-B14F-4D97-AF65-F5344CB8AC3E}">
        <p14:creationId xmlns:p14="http://schemas.microsoft.com/office/powerpoint/2010/main" val="203716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B0D837-58B8-4ADD-8605-96720F443FDC}" type="slidenum">
              <a:rPr lang="en-GB"/>
              <a:pPr fontAlgn="base">
                <a:spcBef>
                  <a:spcPct val="0"/>
                </a:spcBef>
                <a:spcAft>
                  <a:spcPct val="0"/>
                </a:spcAft>
                <a:defRPr/>
              </a:pPr>
              <a:t>5</a:t>
            </a:fld>
            <a:endParaRPr lang="en-GB" dirty="0"/>
          </a:p>
        </p:txBody>
      </p:sp>
    </p:spTree>
    <p:extLst>
      <p:ext uri="{BB962C8B-B14F-4D97-AF65-F5344CB8AC3E}">
        <p14:creationId xmlns:p14="http://schemas.microsoft.com/office/powerpoint/2010/main" val="554718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BA5372-CF37-4E42-88E3-EB6D03F171CC}" type="slidenum">
              <a:rPr lang="en-GB"/>
              <a:pPr fontAlgn="base">
                <a:spcBef>
                  <a:spcPct val="0"/>
                </a:spcBef>
                <a:spcAft>
                  <a:spcPct val="0"/>
                </a:spcAft>
                <a:defRPr/>
              </a:pPr>
              <a:t>50</a:t>
            </a:fld>
            <a:endParaRPr lang="en-GB" dirty="0"/>
          </a:p>
        </p:txBody>
      </p:sp>
    </p:spTree>
    <p:extLst>
      <p:ext uri="{BB962C8B-B14F-4D97-AF65-F5344CB8AC3E}">
        <p14:creationId xmlns:p14="http://schemas.microsoft.com/office/powerpoint/2010/main" val="2299521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C02C20-EC39-4782-B0D4-FE215E413E0B}" type="slidenum">
              <a:rPr lang="en-GB"/>
              <a:pPr fontAlgn="base">
                <a:spcBef>
                  <a:spcPct val="0"/>
                </a:spcBef>
                <a:spcAft>
                  <a:spcPct val="0"/>
                </a:spcAft>
                <a:defRPr/>
              </a:pPr>
              <a:t>51</a:t>
            </a:fld>
            <a:endParaRPr lang="en-GB" dirty="0"/>
          </a:p>
        </p:txBody>
      </p:sp>
    </p:spTree>
    <p:extLst>
      <p:ext uri="{BB962C8B-B14F-4D97-AF65-F5344CB8AC3E}">
        <p14:creationId xmlns:p14="http://schemas.microsoft.com/office/powerpoint/2010/main" val="2311015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A56C36-62EE-488E-AD9F-18745E7FA5F5}" type="slidenum">
              <a:rPr lang="en-GB"/>
              <a:pPr fontAlgn="base">
                <a:spcBef>
                  <a:spcPct val="0"/>
                </a:spcBef>
                <a:spcAft>
                  <a:spcPct val="0"/>
                </a:spcAft>
                <a:defRPr/>
              </a:pPr>
              <a:t>52</a:t>
            </a:fld>
            <a:endParaRPr lang="en-GB" dirty="0"/>
          </a:p>
        </p:txBody>
      </p:sp>
    </p:spTree>
    <p:extLst>
      <p:ext uri="{BB962C8B-B14F-4D97-AF65-F5344CB8AC3E}">
        <p14:creationId xmlns:p14="http://schemas.microsoft.com/office/powerpoint/2010/main" val="38923805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9EDAC0-0517-4447-BF25-C34CDE962AA1}" type="slidenum">
              <a:rPr lang="en-GB"/>
              <a:pPr fontAlgn="base">
                <a:spcBef>
                  <a:spcPct val="0"/>
                </a:spcBef>
                <a:spcAft>
                  <a:spcPct val="0"/>
                </a:spcAft>
                <a:defRPr/>
              </a:pPr>
              <a:t>53</a:t>
            </a:fld>
            <a:endParaRPr lang="en-GB" dirty="0"/>
          </a:p>
        </p:txBody>
      </p:sp>
    </p:spTree>
    <p:extLst>
      <p:ext uri="{BB962C8B-B14F-4D97-AF65-F5344CB8AC3E}">
        <p14:creationId xmlns:p14="http://schemas.microsoft.com/office/powerpoint/2010/main" val="514283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AB511-8447-4427-A328-C8732110EB6E}" type="slidenum">
              <a:rPr lang="en-GB"/>
              <a:pPr fontAlgn="base">
                <a:spcBef>
                  <a:spcPct val="0"/>
                </a:spcBef>
                <a:spcAft>
                  <a:spcPct val="0"/>
                </a:spcAft>
                <a:defRPr/>
              </a:pPr>
              <a:t>54</a:t>
            </a:fld>
            <a:endParaRPr lang="en-GB" dirty="0"/>
          </a:p>
        </p:txBody>
      </p:sp>
    </p:spTree>
    <p:extLst>
      <p:ext uri="{BB962C8B-B14F-4D97-AF65-F5344CB8AC3E}">
        <p14:creationId xmlns:p14="http://schemas.microsoft.com/office/powerpoint/2010/main" val="3187786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01491D-6DE1-402F-A2EA-38196FFD312F}" type="slidenum">
              <a:rPr lang="en-GB"/>
              <a:pPr fontAlgn="base">
                <a:spcBef>
                  <a:spcPct val="0"/>
                </a:spcBef>
                <a:spcAft>
                  <a:spcPct val="0"/>
                </a:spcAft>
                <a:defRPr/>
              </a:pPr>
              <a:t>55</a:t>
            </a:fld>
            <a:endParaRPr lang="en-GB" dirty="0"/>
          </a:p>
        </p:txBody>
      </p:sp>
    </p:spTree>
    <p:extLst>
      <p:ext uri="{BB962C8B-B14F-4D97-AF65-F5344CB8AC3E}">
        <p14:creationId xmlns:p14="http://schemas.microsoft.com/office/powerpoint/2010/main" val="3247934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0C4843-17E0-4055-8567-F55523F0B8CE}" type="slidenum">
              <a:rPr lang="en-GB"/>
              <a:pPr fontAlgn="base">
                <a:spcBef>
                  <a:spcPct val="0"/>
                </a:spcBef>
                <a:spcAft>
                  <a:spcPct val="0"/>
                </a:spcAft>
                <a:defRPr/>
              </a:pPr>
              <a:t>56</a:t>
            </a:fld>
            <a:endParaRPr lang="en-GB" dirty="0"/>
          </a:p>
        </p:txBody>
      </p:sp>
    </p:spTree>
    <p:extLst>
      <p:ext uri="{BB962C8B-B14F-4D97-AF65-F5344CB8AC3E}">
        <p14:creationId xmlns:p14="http://schemas.microsoft.com/office/powerpoint/2010/main" val="3891794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8A1D86-CEC2-4275-8A37-FF221831ECDF}" type="slidenum">
              <a:rPr lang="en-GB"/>
              <a:pPr fontAlgn="base">
                <a:spcBef>
                  <a:spcPct val="0"/>
                </a:spcBef>
                <a:spcAft>
                  <a:spcPct val="0"/>
                </a:spcAft>
                <a:defRPr/>
              </a:pPr>
              <a:t>57</a:t>
            </a:fld>
            <a:endParaRPr lang="en-GB" dirty="0"/>
          </a:p>
        </p:txBody>
      </p:sp>
    </p:spTree>
    <p:extLst>
      <p:ext uri="{BB962C8B-B14F-4D97-AF65-F5344CB8AC3E}">
        <p14:creationId xmlns:p14="http://schemas.microsoft.com/office/powerpoint/2010/main" val="1494648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0AC9E-3D0B-480B-A5DE-9A16D0A56152}" type="slidenum">
              <a:rPr lang="en-GB"/>
              <a:pPr fontAlgn="base">
                <a:spcBef>
                  <a:spcPct val="0"/>
                </a:spcBef>
                <a:spcAft>
                  <a:spcPct val="0"/>
                </a:spcAft>
                <a:defRPr/>
              </a:pPr>
              <a:t>58</a:t>
            </a:fld>
            <a:endParaRPr lang="en-GB" dirty="0"/>
          </a:p>
        </p:txBody>
      </p:sp>
    </p:spTree>
    <p:extLst>
      <p:ext uri="{BB962C8B-B14F-4D97-AF65-F5344CB8AC3E}">
        <p14:creationId xmlns:p14="http://schemas.microsoft.com/office/powerpoint/2010/main" val="18437615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0B731D-742C-4B65-B4D1-E8A761EB1D20}" type="slidenum">
              <a:rPr lang="en-GB"/>
              <a:pPr fontAlgn="base">
                <a:spcBef>
                  <a:spcPct val="0"/>
                </a:spcBef>
                <a:spcAft>
                  <a:spcPct val="0"/>
                </a:spcAft>
                <a:defRPr/>
              </a:pPr>
              <a:t>59</a:t>
            </a:fld>
            <a:endParaRPr lang="en-GB" dirty="0"/>
          </a:p>
        </p:txBody>
      </p:sp>
    </p:spTree>
    <p:extLst>
      <p:ext uri="{BB962C8B-B14F-4D97-AF65-F5344CB8AC3E}">
        <p14:creationId xmlns:p14="http://schemas.microsoft.com/office/powerpoint/2010/main" val="349263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0AA1D-F140-47EA-AD8C-E00BE03EB955}" type="slidenum">
              <a:rPr lang="en-GB"/>
              <a:pPr fontAlgn="base">
                <a:spcBef>
                  <a:spcPct val="0"/>
                </a:spcBef>
                <a:spcAft>
                  <a:spcPct val="0"/>
                </a:spcAft>
                <a:defRPr/>
              </a:pPr>
              <a:t>6</a:t>
            </a:fld>
            <a:endParaRPr lang="en-GB" dirty="0"/>
          </a:p>
        </p:txBody>
      </p:sp>
    </p:spTree>
    <p:extLst>
      <p:ext uri="{BB962C8B-B14F-4D97-AF65-F5344CB8AC3E}">
        <p14:creationId xmlns:p14="http://schemas.microsoft.com/office/powerpoint/2010/main" val="1864887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2D128A-EC58-4DDE-8620-D64E094555D5}" type="slidenum">
              <a:rPr lang="en-GB"/>
              <a:pPr fontAlgn="base">
                <a:spcBef>
                  <a:spcPct val="0"/>
                </a:spcBef>
                <a:spcAft>
                  <a:spcPct val="0"/>
                </a:spcAft>
                <a:defRPr/>
              </a:pPr>
              <a:t>60</a:t>
            </a:fld>
            <a:endParaRPr lang="en-GB" dirty="0"/>
          </a:p>
        </p:txBody>
      </p:sp>
    </p:spTree>
    <p:extLst>
      <p:ext uri="{BB962C8B-B14F-4D97-AF65-F5344CB8AC3E}">
        <p14:creationId xmlns:p14="http://schemas.microsoft.com/office/powerpoint/2010/main" val="31788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DE5C1D-7A41-494A-A78E-4477542359DF}" type="slidenum">
              <a:rPr lang="en-GB"/>
              <a:pPr fontAlgn="base">
                <a:spcBef>
                  <a:spcPct val="0"/>
                </a:spcBef>
                <a:spcAft>
                  <a:spcPct val="0"/>
                </a:spcAft>
                <a:defRPr/>
              </a:pPr>
              <a:t>61</a:t>
            </a:fld>
            <a:endParaRPr lang="en-GB" dirty="0"/>
          </a:p>
        </p:txBody>
      </p:sp>
    </p:spTree>
    <p:extLst>
      <p:ext uri="{BB962C8B-B14F-4D97-AF65-F5344CB8AC3E}">
        <p14:creationId xmlns:p14="http://schemas.microsoft.com/office/powerpoint/2010/main" val="1923287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8577A1-5049-4BE4-95C6-AF57D9DE9C85}" type="slidenum">
              <a:rPr lang="en-GB"/>
              <a:pPr fontAlgn="base">
                <a:spcBef>
                  <a:spcPct val="0"/>
                </a:spcBef>
                <a:spcAft>
                  <a:spcPct val="0"/>
                </a:spcAft>
                <a:defRPr/>
              </a:pPr>
              <a:t>62</a:t>
            </a:fld>
            <a:endParaRPr lang="en-GB" dirty="0"/>
          </a:p>
        </p:txBody>
      </p:sp>
    </p:spTree>
    <p:extLst>
      <p:ext uri="{BB962C8B-B14F-4D97-AF65-F5344CB8AC3E}">
        <p14:creationId xmlns:p14="http://schemas.microsoft.com/office/powerpoint/2010/main" val="1245659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98E03F-7D77-42EB-8657-43AF5548CC49}" type="slidenum">
              <a:rPr lang="en-GB"/>
              <a:pPr fontAlgn="base">
                <a:spcBef>
                  <a:spcPct val="0"/>
                </a:spcBef>
                <a:spcAft>
                  <a:spcPct val="0"/>
                </a:spcAft>
                <a:defRPr/>
              </a:pPr>
              <a:t>63</a:t>
            </a:fld>
            <a:endParaRPr lang="en-GB" dirty="0"/>
          </a:p>
        </p:txBody>
      </p:sp>
    </p:spTree>
    <p:extLst>
      <p:ext uri="{BB962C8B-B14F-4D97-AF65-F5344CB8AC3E}">
        <p14:creationId xmlns:p14="http://schemas.microsoft.com/office/powerpoint/2010/main" val="31885031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29100D-AD0E-4297-ABB4-DAFC305FF035}" type="slidenum">
              <a:rPr lang="en-GB"/>
              <a:pPr fontAlgn="base">
                <a:spcBef>
                  <a:spcPct val="0"/>
                </a:spcBef>
                <a:spcAft>
                  <a:spcPct val="0"/>
                </a:spcAft>
                <a:defRPr/>
              </a:pPr>
              <a:t>64</a:t>
            </a:fld>
            <a:endParaRPr lang="en-GB" dirty="0"/>
          </a:p>
        </p:txBody>
      </p:sp>
    </p:spTree>
    <p:extLst>
      <p:ext uri="{BB962C8B-B14F-4D97-AF65-F5344CB8AC3E}">
        <p14:creationId xmlns:p14="http://schemas.microsoft.com/office/powerpoint/2010/main" val="22061480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4C6330-6843-453B-8689-A8B4629BB020}" type="slidenum">
              <a:rPr lang="en-GB"/>
              <a:pPr fontAlgn="base">
                <a:spcBef>
                  <a:spcPct val="0"/>
                </a:spcBef>
                <a:spcAft>
                  <a:spcPct val="0"/>
                </a:spcAft>
                <a:defRPr/>
              </a:pPr>
              <a:t>65</a:t>
            </a:fld>
            <a:endParaRPr lang="en-GB" dirty="0"/>
          </a:p>
        </p:txBody>
      </p:sp>
    </p:spTree>
    <p:extLst>
      <p:ext uri="{BB962C8B-B14F-4D97-AF65-F5344CB8AC3E}">
        <p14:creationId xmlns:p14="http://schemas.microsoft.com/office/powerpoint/2010/main" val="21890977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48B909-CFAE-4368-8B54-A03DD9275278}" type="slidenum">
              <a:rPr lang="en-GB"/>
              <a:pPr fontAlgn="base">
                <a:spcBef>
                  <a:spcPct val="0"/>
                </a:spcBef>
                <a:spcAft>
                  <a:spcPct val="0"/>
                </a:spcAft>
                <a:defRPr/>
              </a:pPr>
              <a:t>66</a:t>
            </a:fld>
            <a:endParaRPr lang="en-GB" dirty="0"/>
          </a:p>
        </p:txBody>
      </p:sp>
    </p:spTree>
    <p:extLst>
      <p:ext uri="{BB962C8B-B14F-4D97-AF65-F5344CB8AC3E}">
        <p14:creationId xmlns:p14="http://schemas.microsoft.com/office/powerpoint/2010/main" val="40179749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DD3D13-6313-4148-92A2-D8F91726C96E}" type="slidenum">
              <a:rPr lang="en-GB"/>
              <a:pPr fontAlgn="base">
                <a:spcBef>
                  <a:spcPct val="0"/>
                </a:spcBef>
                <a:spcAft>
                  <a:spcPct val="0"/>
                </a:spcAft>
                <a:defRPr/>
              </a:pPr>
              <a:t>67</a:t>
            </a:fld>
            <a:endParaRPr lang="en-GB" dirty="0"/>
          </a:p>
        </p:txBody>
      </p:sp>
    </p:spTree>
    <p:extLst>
      <p:ext uri="{BB962C8B-B14F-4D97-AF65-F5344CB8AC3E}">
        <p14:creationId xmlns:p14="http://schemas.microsoft.com/office/powerpoint/2010/main" val="2470215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4D4725-4175-4F86-BB81-4B22BE987B1E}" type="slidenum">
              <a:rPr lang="en-GB"/>
              <a:pPr fontAlgn="base">
                <a:spcBef>
                  <a:spcPct val="0"/>
                </a:spcBef>
                <a:spcAft>
                  <a:spcPct val="0"/>
                </a:spcAft>
                <a:defRPr/>
              </a:pPr>
              <a:t>68</a:t>
            </a:fld>
            <a:endParaRPr lang="en-GB" dirty="0"/>
          </a:p>
        </p:txBody>
      </p:sp>
    </p:spTree>
    <p:extLst>
      <p:ext uri="{BB962C8B-B14F-4D97-AF65-F5344CB8AC3E}">
        <p14:creationId xmlns:p14="http://schemas.microsoft.com/office/powerpoint/2010/main" val="30826303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C8FD94-5422-436E-95DE-322FCBFCA57E}" type="slidenum">
              <a:rPr lang="en-GB"/>
              <a:pPr fontAlgn="base">
                <a:spcBef>
                  <a:spcPct val="0"/>
                </a:spcBef>
                <a:spcAft>
                  <a:spcPct val="0"/>
                </a:spcAft>
                <a:defRPr/>
              </a:pPr>
              <a:t>69</a:t>
            </a:fld>
            <a:endParaRPr lang="en-GB" dirty="0"/>
          </a:p>
        </p:txBody>
      </p:sp>
    </p:spTree>
    <p:extLst>
      <p:ext uri="{BB962C8B-B14F-4D97-AF65-F5344CB8AC3E}">
        <p14:creationId xmlns:p14="http://schemas.microsoft.com/office/powerpoint/2010/main" val="364285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9C88FB-DD6E-43BB-8548-7BF368B3244E}" type="slidenum">
              <a:rPr lang="en-GB"/>
              <a:pPr fontAlgn="base">
                <a:spcBef>
                  <a:spcPct val="0"/>
                </a:spcBef>
                <a:spcAft>
                  <a:spcPct val="0"/>
                </a:spcAft>
                <a:defRPr/>
              </a:pPr>
              <a:t>7</a:t>
            </a:fld>
            <a:endParaRPr lang="en-GB" dirty="0"/>
          </a:p>
        </p:txBody>
      </p:sp>
    </p:spTree>
    <p:extLst>
      <p:ext uri="{BB962C8B-B14F-4D97-AF65-F5344CB8AC3E}">
        <p14:creationId xmlns:p14="http://schemas.microsoft.com/office/powerpoint/2010/main" val="34307073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20D481-32BF-4BE1-830B-CA2D09251735}" type="slidenum">
              <a:rPr lang="en-GB"/>
              <a:pPr fontAlgn="base">
                <a:spcBef>
                  <a:spcPct val="0"/>
                </a:spcBef>
                <a:spcAft>
                  <a:spcPct val="0"/>
                </a:spcAft>
                <a:defRPr/>
              </a:pPr>
              <a:t>70</a:t>
            </a:fld>
            <a:endParaRPr lang="en-GB" dirty="0"/>
          </a:p>
        </p:txBody>
      </p:sp>
    </p:spTree>
    <p:extLst>
      <p:ext uri="{BB962C8B-B14F-4D97-AF65-F5344CB8AC3E}">
        <p14:creationId xmlns:p14="http://schemas.microsoft.com/office/powerpoint/2010/main" val="11243213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CC2088-B779-49A3-BA3B-472EB6BCAFE6}" type="slidenum">
              <a:rPr lang="en-GB"/>
              <a:pPr fontAlgn="base">
                <a:spcBef>
                  <a:spcPct val="0"/>
                </a:spcBef>
                <a:spcAft>
                  <a:spcPct val="0"/>
                </a:spcAft>
                <a:defRPr/>
              </a:pPr>
              <a:t>71</a:t>
            </a:fld>
            <a:endParaRPr lang="en-GB" dirty="0"/>
          </a:p>
        </p:txBody>
      </p:sp>
    </p:spTree>
    <p:extLst>
      <p:ext uri="{BB962C8B-B14F-4D97-AF65-F5344CB8AC3E}">
        <p14:creationId xmlns:p14="http://schemas.microsoft.com/office/powerpoint/2010/main" val="876454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17FFF-511C-47A2-901D-3B815CB6DF02}" type="slidenum">
              <a:rPr lang="en-GB"/>
              <a:pPr fontAlgn="base">
                <a:spcBef>
                  <a:spcPct val="0"/>
                </a:spcBef>
                <a:spcAft>
                  <a:spcPct val="0"/>
                </a:spcAft>
                <a:defRPr/>
              </a:pPr>
              <a:t>72</a:t>
            </a:fld>
            <a:endParaRPr lang="en-GB" dirty="0"/>
          </a:p>
        </p:txBody>
      </p:sp>
    </p:spTree>
    <p:extLst>
      <p:ext uri="{BB962C8B-B14F-4D97-AF65-F5344CB8AC3E}">
        <p14:creationId xmlns:p14="http://schemas.microsoft.com/office/powerpoint/2010/main" val="12950552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76392-02C0-45D5-AE06-8AE1E23CCDA6}" type="slidenum">
              <a:rPr lang="en-GB"/>
              <a:pPr fontAlgn="base">
                <a:spcBef>
                  <a:spcPct val="0"/>
                </a:spcBef>
                <a:spcAft>
                  <a:spcPct val="0"/>
                </a:spcAft>
                <a:defRPr/>
              </a:pPr>
              <a:t>73</a:t>
            </a:fld>
            <a:endParaRPr lang="en-GB" dirty="0"/>
          </a:p>
        </p:txBody>
      </p:sp>
    </p:spTree>
    <p:extLst>
      <p:ext uri="{BB962C8B-B14F-4D97-AF65-F5344CB8AC3E}">
        <p14:creationId xmlns:p14="http://schemas.microsoft.com/office/powerpoint/2010/main" val="11249596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2DF71B-AEE6-4E89-A14B-88704244EB36}" type="slidenum">
              <a:rPr lang="en-GB"/>
              <a:pPr fontAlgn="base">
                <a:spcBef>
                  <a:spcPct val="0"/>
                </a:spcBef>
                <a:spcAft>
                  <a:spcPct val="0"/>
                </a:spcAft>
                <a:defRPr/>
              </a:pPr>
              <a:t>74</a:t>
            </a:fld>
            <a:endParaRPr lang="en-GB" dirty="0"/>
          </a:p>
        </p:txBody>
      </p:sp>
    </p:spTree>
    <p:extLst>
      <p:ext uri="{BB962C8B-B14F-4D97-AF65-F5344CB8AC3E}">
        <p14:creationId xmlns:p14="http://schemas.microsoft.com/office/powerpoint/2010/main" val="35391364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BC879-4D9B-4B05-B281-37CFA35CED46}" type="slidenum">
              <a:rPr lang="en-GB"/>
              <a:pPr fontAlgn="base">
                <a:spcBef>
                  <a:spcPct val="0"/>
                </a:spcBef>
                <a:spcAft>
                  <a:spcPct val="0"/>
                </a:spcAft>
                <a:defRPr/>
              </a:pPr>
              <a:t>75</a:t>
            </a:fld>
            <a:endParaRPr lang="en-GB" dirty="0"/>
          </a:p>
        </p:txBody>
      </p:sp>
    </p:spTree>
    <p:extLst>
      <p:ext uri="{BB962C8B-B14F-4D97-AF65-F5344CB8AC3E}">
        <p14:creationId xmlns:p14="http://schemas.microsoft.com/office/powerpoint/2010/main" val="3207047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76</a:t>
            </a:fld>
            <a:endParaRPr lang="en-GB" dirty="0"/>
          </a:p>
        </p:txBody>
      </p:sp>
    </p:spTree>
    <p:extLst>
      <p:ext uri="{BB962C8B-B14F-4D97-AF65-F5344CB8AC3E}">
        <p14:creationId xmlns:p14="http://schemas.microsoft.com/office/powerpoint/2010/main" val="29932538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498C6E-3F7B-4107-8678-F3293B17A794}" type="slidenum">
              <a:rPr lang="en-GB"/>
              <a:pPr fontAlgn="base">
                <a:spcBef>
                  <a:spcPct val="0"/>
                </a:spcBef>
                <a:spcAft>
                  <a:spcPct val="0"/>
                </a:spcAft>
                <a:defRPr/>
              </a:pPr>
              <a:t>77</a:t>
            </a:fld>
            <a:endParaRPr lang="en-GB" dirty="0"/>
          </a:p>
        </p:txBody>
      </p:sp>
    </p:spTree>
    <p:extLst>
      <p:ext uri="{BB962C8B-B14F-4D97-AF65-F5344CB8AC3E}">
        <p14:creationId xmlns:p14="http://schemas.microsoft.com/office/powerpoint/2010/main" val="3839557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498C6E-3F7B-4107-8678-F3293B17A794}" type="slidenum">
              <a:rPr lang="en-GB"/>
              <a:pPr fontAlgn="base">
                <a:spcBef>
                  <a:spcPct val="0"/>
                </a:spcBef>
                <a:spcAft>
                  <a:spcPct val="0"/>
                </a:spcAft>
                <a:defRPr/>
              </a:pPr>
              <a:t>78</a:t>
            </a:fld>
            <a:endParaRPr lang="en-GB" dirty="0"/>
          </a:p>
        </p:txBody>
      </p:sp>
    </p:spTree>
    <p:extLst>
      <p:ext uri="{BB962C8B-B14F-4D97-AF65-F5344CB8AC3E}">
        <p14:creationId xmlns:p14="http://schemas.microsoft.com/office/powerpoint/2010/main" val="40402396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0E522-62C2-4DD0-AE06-3C2D17AE3D20}" type="slidenum">
              <a:rPr lang="en-GB"/>
              <a:pPr fontAlgn="base">
                <a:spcBef>
                  <a:spcPct val="0"/>
                </a:spcBef>
                <a:spcAft>
                  <a:spcPct val="0"/>
                </a:spcAft>
                <a:defRPr/>
              </a:pPr>
              <a:t>79</a:t>
            </a:fld>
            <a:endParaRPr lang="en-GB" dirty="0"/>
          </a:p>
        </p:txBody>
      </p:sp>
    </p:spTree>
    <p:extLst>
      <p:ext uri="{BB962C8B-B14F-4D97-AF65-F5344CB8AC3E}">
        <p14:creationId xmlns:p14="http://schemas.microsoft.com/office/powerpoint/2010/main" val="3203808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3AF56D-B05B-4738-AA71-BED755F3C6F6}" type="slidenum">
              <a:rPr lang="en-GB"/>
              <a:pPr fontAlgn="base">
                <a:spcBef>
                  <a:spcPct val="0"/>
                </a:spcBef>
                <a:spcAft>
                  <a:spcPct val="0"/>
                </a:spcAft>
                <a:defRPr/>
              </a:pPr>
              <a:t>8</a:t>
            </a:fld>
            <a:endParaRPr lang="en-GB" dirty="0"/>
          </a:p>
        </p:txBody>
      </p:sp>
    </p:spTree>
    <p:extLst>
      <p:ext uri="{BB962C8B-B14F-4D97-AF65-F5344CB8AC3E}">
        <p14:creationId xmlns:p14="http://schemas.microsoft.com/office/powerpoint/2010/main" val="243616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E513A-930C-4768-A8C3-39B6AF6DF848}" type="slidenum">
              <a:rPr lang="en-GB"/>
              <a:pPr fontAlgn="base">
                <a:spcBef>
                  <a:spcPct val="0"/>
                </a:spcBef>
                <a:spcAft>
                  <a:spcPct val="0"/>
                </a:spcAft>
                <a:defRPr/>
              </a:pPr>
              <a:t>9</a:t>
            </a:fld>
            <a:endParaRPr lang="en-GB" dirty="0"/>
          </a:p>
        </p:txBody>
      </p:sp>
    </p:spTree>
    <p:extLst>
      <p:ext uri="{BB962C8B-B14F-4D97-AF65-F5344CB8AC3E}">
        <p14:creationId xmlns:p14="http://schemas.microsoft.com/office/powerpoint/2010/main" val="3170755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16.xml"/><Relationship Id="rId2"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slide" Target="../slides/slide73.xml"/><Relationship Id="rId4" Type="http://schemas.openxmlformats.org/officeDocument/2006/relationships/slide" Target="../slides/slide7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latin typeface="Calibri" pitchFamily="34" charset="0"/>
              <a:cs typeface="Calibri" pitchFamily="34" charset="0"/>
            </a:endParaRPr>
          </a:p>
        </p:txBody>
      </p:sp>
      <p:grpSp>
        <p:nvGrpSpPr>
          <p:cNvPr id="5" name="Group 9"/>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dirty="0">
                <a:latin typeface="Calibri" pitchFamily="34" charset="0"/>
                <a:cs typeface="Calibri" pitchFamily="34" charset="0"/>
              </a:endParaRPr>
            </a:p>
          </p:txBody>
        </p:sp>
        <p:sp>
          <p:nvSpPr>
            <p:cNvPr id="7" name="Freeform 15"/>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latin typeface="Calibri" pitchFamily="34" charset="0"/>
                <a:cs typeface="Calibri" pitchFamily="34"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214290"/>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lang="en-US" smtClean="0"/>
              <a:t>Click to edit Master title style</a:t>
            </a:r>
            <a:endParaRPr lang="en-US"/>
          </a:p>
        </p:txBody>
      </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Tree>
    <p:extLst>
      <p:ext uri="{BB962C8B-B14F-4D97-AF65-F5344CB8AC3E}">
        <p14:creationId xmlns:p14="http://schemas.microsoft.com/office/powerpoint/2010/main" val="17336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3" name="Round Same Side Corner Rectangle 2">
            <a:hlinkClick r:id="rId2" action="ppaction://hlinksldjump"/>
          </p:cNvPr>
          <p:cNvSpPr/>
          <p:nvPr userDrawn="1"/>
        </p:nvSpPr>
        <p:spPr>
          <a:xfrm>
            <a:off x="8036631" y="620688"/>
            <a:ext cx="927857"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anchor="ctr"/>
          <a:lstStyle/>
          <a:p>
            <a:pPr algn="ctr" eaLnBrk="1" hangingPunct="1">
              <a:defRPr/>
            </a:pPr>
            <a:r>
              <a:rPr lang="en-GB" sz="1050" b="1" dirty="0">
                <a:latin typeface="Arial" panose="020B0604020202020204" pitchFamily="34" charset="0"/>
                <a:cs typeface="Arial" panose="020B0604020202020204" pitchFamily="34" charset="0"/>
              </a:rPr>
              <a:t>Assessment</a:t>
            </a:r>
          </a:p>
        </p:txBody>
      </p:sp>
      <p:sp>
        <p:nvSpPr>
          <p:cNvPr id="4" name="Round Same Side Corner Rectangle 3">
            <a:hlinkClick r:id="rId3" action="ppaction://hlinksldjump"/>
          </p:cNvPr>
          <p:cNvSpPr/>
          <p:nvPr userDrawn="1"/>
        </p:nvSpPr>
        <p:spPr>
          <a:xfrm>
            <a:off x="133019" y="620688"/>
            <a:ext cx="1961718"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1" hangingPunct="1">
              <a:defRPr/>
            </a:pPr>
            <a:r>
              <a:rPr lang="en-GB" sz="1050" b="1" dirty="0" smtClean="0">
                <a:latin typeface="Arial" panose="020B0604020202020204" pitchFamily="34" charset="0"/>
                <a:cs typeface="Arial" panose="020B0604020202020204" pitchFamily="34" charset="0"/>
              </a:rPr>
              <a:t>3.1 – Hardware Components</a:t>
            </a:r>
            <a:endParaRPr lang="en-GB" sz="1050" b="1" dirty="0">
              <a:latin typeface="Arial" panose="020B0604020202020204" pitchFamily="34" charset="0"/>
              <a:cs typeface="Arial" panose="020B0604020202020204" pitchFamily="34" charset="0"/>
            </a:endParaRPr>
          </a:p>
        </p:txBody>
      </p:sp>
      <p:sp>
        <p:nvSpPr>
          <p:cNvPr id="5" name="Round Same Side Corner Rectangle 4">
            <a:hlinkClick r:id="rId4" action="ppaction://hlinksldjump"/>
          </p:cNvPr>
          <p:cNvSpPr/>
          <p:nvPr userDrawn="1"/>
        </p:nvSpPr>
        <p:spPr>
          <a:xfrm>
            <a:off x="5913883" y="612627"/>
            <a:ext cx="2088232" cy="357190"/>
          </a:xfrm>
          <a:prstGeom prst="round2SameRect">
            <a:avLst/>
          </a:prstGeom>
          <a:gradFill>
            <a:gsLst>
              <a:gs pos="0">
                <a:schemeClr val="accent2">
                  <a:lumMod val="50000"/>
                </a:schemeClr>
              </a:gs>
              <a:gs pos="50000">
                <a:schemeClr val="accent2">
                  <a:lumMod val="75000"/>
                </a:schemeClr>
              </a:gs>
              <a:gs pos="70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1" hangingPunct="1">
              <a:defRPr/>
            </a:pPr>
            <a:r>
              <a:rPr lang="en-GB" sz="1050" b="1" dirty="0" smtClean="0">
                <a:latin typeface="Arial" panose="020B0604020202020204" pitchFamily="34" charset="0"/>
                <a:cs typeface="Arial" panose="020B0604020202020204" pitchFamily="34" charset="0"/>
              </a:rPr>
              <a:t>M2.1 – Justifying Requirements</a:t>
            </a:r>
            <a:endParaRPr lang="en-GB" sz="1050" b="1" dirty="0">
              <a:latin typeface="Arial" panose="020B0604020202020204" pitchFamily="34" charset="0"/>
              <a:cs typeface="Arial" panose="020B0604020202020204" pitchFamily="34" charset="0"/>
            </a:endParaRPr>
          </a:p>
        </p:txBody>
      </p:sp>
      <p:sp>
        <p:nvSpPr>
          <p:cNvPr id="7" name="Round Same Side Corner Rectangle 6">
            <a:hlinkClick r:id="rId5" action="ppaction://hlinksldjump"/>
          </p:cNvPr>
          <p:cNvSpPr/>
          <p:nvPr userDrawn="1"/>
        </p:nvSpPr>
        <p:spPr>
          <a:xfrm>
            <a:off x="4079167" y="620688"/>
            <a:ext cx="18002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1" hangingPunct="1">
              <a:defRPr/>
            </a:pPr>
            <a:r>
              <a:rPr lang="en-IE" sz="1050" b="1" dirty="0" smtClean="0">
                <a:latin typeface="Arial" panose="020B0604020202020204" pitchFamily="34" charset="0"/>
                <a:cs typeface="Arial" panose="020B0604020202020204" pitchFamily="34" charset="0"/>
              </a:rPr>
              <a:t>4.1 – Software Components</a:t>
            </a:r>
            <a:endParaRPr lang="en-GB" sz="1050" b="1" dirty="0">
              <a:latin typeface="Arial" panose="020B0604020202020204" pitchFamily="34" charset="0"/>
              <a:cs typeface="Arial" panose="020B0604020202020204" pitchFamily="34" charset="0"/>
            </a:endParaRPr>
          </a:p>
        </p:txBody>
      </p:sp>
      <p:pic>
        <p:nvPicPr>
          <p:cNvPr id="9" name="Picture 1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01013" y="-3175"/>
            <a:ext cx="100171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Same Side Corner Rectangle 9">
            <a:hlinkClick r:id="rId7" action="ppaction://hlinksldjump"/>
          </p:cNvPr>
          <p:cNvSpPr/>
          <p:nvPr userDrawn="1"/>
        </p:nvSpPr>
        <p:spPr>
          <a:xfrm>
            <a:off x="2129253" y="620688"/>
            <a:ext cx="1915398"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1" hangingPunct="1">
              <a:defRPr/>
            </a:pPr>
            <a:r>
              <a:rPr lang="en-GB" sz="1050" b="1" dirty="0" smtClean="0">
                <a:latin typeface="Arial" panose="020B0604020202020204" pitchFamily="34" charset="0"/>
                <a:cs typeface="Arial" panose="020B0604020202020204" pitchFamily="34" charset="0"/>
              </a:rPr>
              <a:t>3.2 – Network Components</a:t>
            </a:r>
            <a:endParaRPr lang="en-GB" sz="1050" b="1" dirty="0">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133350" y="984250"/>
            <a:ext cx="8840788" cy="5757863"/>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a:lstStyle/>
          <a:p>
            <a:pPr marL="109728" eaLnBrk="1" fontAlgn="auto" hangingPunct="1">
              <a:spcBef>
                <a:spcPts val="600"/>
              </a:spcBef>
              <a:spcAft>
                <a:spcPts val="600"/>
              </a:spcAft>
              <a:buClr>
                <a:schemeClr val="accent1"/>
              </a:buClr>
              <a:buSzPct val="68000"/>
              <a:buFont typeface="Wingdings 3"/>
              <a:buNone/>
              <a:defRPr/>
            </a:pPr>
            <a:endParaRPr lang="en-GB" sz="1600" dirty="0">
              <a:latin typeface="Calibri" pitchFamily="34" charset="0"/>
              <a:cs typeface="Calibri" pitchFamily="34" charset="0"/>
            </a:endParaRPr>
          </a:p>
          <a:p>
            <a:pPr marL="109728" eaLnBrk="1" fontAlgn="auto" hangingPunct="1">
              <a:spcBef>
                <a:spcPts val="600"/>
              </a:spcBef>
              <a:spcAft>
                <a:spcPts val="600"/>
              </a:spcAft>
              <a:buClr>
                <a:schemeClr val="accent1"/>
              </a:buClr>
              <a:buSzPct val="68000"/>
              <a:buFont typeface="Wingdings 3"/>
              <a:buNone/>
              <a:defRPr/>
            </a:pPr>
            <a:r>
              <a:rPr lang="en-GB" sz="1600" dirty="0">
                <a:latin typeface="Calibri" pitchFamily="34" charset="0"/>
                <a:cs typeface="Calibri" pitchFamily="34" charset="0"/>
              </a:rPr>
              <a:t/>
            </a:r>
            <a:br>
              <a:rPr lang="en-GB" sz="1600" dirty="0">
                <a:latin typeface="Calibri" pitchFamily="34" charset="0"/>
                <a:cs typeface="Calibri" pitchFamily="34" charset="0"/>
              </a:rPr>
            </a:br>
            <a:r>
              <a:rPr lang="en-GB" sz="1600" dirty="0">
                <a:latin typeface="Calibri" pitchFamily="34" charset="0"/>
                <a:cs typeface="Calibri" pitchFamily="34" charset="0"/>
              </a:rPr>
              <a:t/>
            </a:r>
            <a:br>
              <a:rPr lang="en-GB" sz="1600" dirty="0">
                <a:latin typeface="Calibri" pitchFamily="34" charset="0"/>
                <a:cs typeface="Calibri" pitchFamily="34" charset="0"/>
              </a:rPr>
            </a:br>
            <a:endParaRPr lang="en-GB" sz="1600" dirty="0">
              <a:latin typeface="Calibri" pitchFamily="34" charset="0"/>
              <a:cs typeface="Calibri" pitchFamily="34" charset="0"/>
            </a:endParaRPr>
          </a:p>
        </p:txBody>
      </p:sp>
      <p:sp>
        <p:nvSpPr>
          <p:cNvPr id="6" name="Title 5"/>
          <p:cNvSpPr>
            <a:spLocks noGrp="1"/>
          </p:cNvSpPr>
          <p:nvPr>
            <p:ph type="title"/>
          </p:nvPr>
        </p:nvSpPr>
        <p:spPr>
          <a:xfrm>
            <a:off x="70266" y="72008"/>
            <a:ext cx="8859452" cy="548680"/>
          </a:xfrm>
        </p:spPr>
        <p:txBody>
          <a:bodyPr rtlCol="0"/>
          <a:lstStyle>
            <a:lvl1pPr>
              <a:defRPr>
                <a:latin typeface="Calibri" pitchFamily="34" charset="0"/>
                <a:cs typeface="Calibri" pitchFamily="34" charset="0"/>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086843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14288" y="5937250"/>
            <a:ext cx="3205163"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dirty="0">
              <a:latin typeface="Calibri" pitchFamily="34" charset="0"/>
              <a:cs typeface="Calibri" pitchFamily="34" charset="0"/>
            </a:endParaRPr>
          </a:p>
        </p:txBody>
      </p:sp>
      <p:sp>
        <p:nvSpPr>
          <p:cNvPr id="1027" name="Freeform 11"/>
          <p:cNvSpPr>
            <a:spLocks/>
          </p:cNvSpPr>
          <p:nvPr/>
        </p:nvSpPr>
        <p:spPr bwMode="auto">
          <a:xfrm>
            <a:off x="0" y="5924550"/>
            <a:ext cx="2339975"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Right Triangle 13"/>
          <p:cNvSpPr>
            <a:spLocks/>
          </p:cNvSpPr>
          <p:nvPr/>
        </p:nvSpPr>
        <p:spPr bwMode="auto">
          <a:xfrm>
            <a:off x="-6042" y="5949279"/>
            <a:ext cx="1913746" cy="922841"/>
          </a:xfrm>
          <a:prstGeom prst="rtTriangle">
            <a:avLst/>
          </a:prstGeom>
          <a:blipFill>
            <a:blip r:embed="rId5"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0"/>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000125"/>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Lst>
  <p:timing>
    <p:tnLst>
      <p:par>
        <p:cTn id="1" dur="indefinite" restart="never" nodeType="tmRoot"/>
      </p:par>
    </p:tnLst>
  </p:timing>
  <p:txStyles>
    <p:titleStyle>
      <a:lvl1pPr algn="l" rtl="0" fontAlgn="base">
        <a:spcBef>
          <a:spcPct val="0"/>
        </a:spcBef>
        <a:spcAft>
          <a:spcPct val="0"/>
        </a:spcAft>
        <a:defRPr sz="4400" b="1" kern="1200">
          <a:solidFill>
            <a:schemeClr val="tx2"/>
          </a:solidFill>
          <a:effectLst>
            <a:outerShdw blurRad="31750" dist="25400" dir="5400000" algn="tl" rotWithShape="0">
              <a:srgbClr val="000000">
                <a:alpha val="25000"/>
              </a:srgbClr>
            </a:outerShdw>
          </a:effectLst>
          <a:latin typeface="Calibri" pitchFamily="34" charset="0"/>
          <a:ea typeface="Calibri" panose="020F0502020204030204" pitchFamily="34" charset="0"/>
          <a:cs typeface="Calibri" pitchFamily="34" charset="0"/>
        </a:defRPr>
      </a:lvl1pPr>
      <a:lvl2pPr algn="l" rtl="0" fontAlgn="base">
        <a:spcBef>
          <a:spcPct val="0"/>
        </a:spcBef>
        <a:spcAft>
          <a:spcPct val="0"/>
        </a:spcAft>
        <a:defRPr sz="4400" b="1">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algn="l" rtl="0" fontAlgn="base">
        <a:spcBef>
          <a:spcPct val="0"/>
        </a:spcBef>
        <a:spcAft>
          <a:spcPct val="0"/>
        </a:spcAft>
        <a:defRPr sz="4400" b="1">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algn="l" rtl="0" fontAlgn="base">
        <a:spcBef>
          <a:spcPct val="0"/>
        </a:spcBef>
        <a:spcAft>
          <a:spcPct val="0"/>
        </a:spcAft>
        <a:defRPr sz="4400" b="1">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algn="l" rtl="0" fontAlgn="base">
        <a:spcBef>
          <a:spcPct val="0"/>
        </a:spcBef>
        <a:spcAft>
          <a:spcPct val="0"/>
        </a:spcAft>
        <a:defRPr sz="4400" b="1">
          <a:solidFill>
            <a:schemeClr val="tx2"/>
          </a:solidFill>
          <a:latin typeface="Calibri" panose="020F0502020204030204" pitchFamily="34" charset="0"/>
          <a:ea typeface="Calibri" panose="020F0502020204030204" pitchFamily="34" charset="0"/>
          <a:cs typeface="Calibri" panose="020F0502020204030204" pitchFamily="34" charset="0"/>
        </a:defRPr>
      </a:lvl5pPr>
      <a:lvl6pPr marL="457200" algn="l" rtl="0" fontAlgn="base">
        <a:spcBef>
          <a:spcPct val="0"/>
        </a:spcBef>
        <a:spcAft>
          <a:spcPct val="0"/>
        </a:spcAft>
        <a:defRPr sz="4400" b="1">
          <a:solidFill>
            <a:schemeClr val="tx2"/>
          </a:solidFill>
          <a:latin typeface="Calibri" panose="020F0502020204030204" pitchFamily="34" charset="0"/>
          <a:ea typeface="Calibri" panose="020F0502020204030204" pitchFamily="34" charset="0"/>
          <a:cs typeface="Calibri" panose="020F0502020204030204" pitchFamily="34" charset="0"/>
        </a:defRPr>
      </a:lvl6pPr>
      <a:lvl7pPr marL="914400" algn="l" rtl="0" fontAlgn="base">
        <a:spcBef>
          <a:spcPct val="0"/>
        </a:spcBef>
        <a:spcAft>
          <a:spcPct val="0"/>
        </a:spcAft>
        <a:defRPr sz="4400" b="1">
          <a:solidFill>
            <a:schemeClr val="tx2"/>
          </a:solidFill>
          <a:latin typeface="Calibri" panose="020F0502020204030204" pitchFamily="34" charset="0"/>
          <a:ea typeface="Calibri" panose="020F0502020204030204" pitchFamily="34" charset="0"/>
          <a:cs typeface="Calibri" panose="020F0502020204030204" pitchFamily="34" charset="0"/>
        </a:defRPr>
      </a:lvl7pPr>
      <a:lvl8pPr marL="1371600" algn="l" rtl="0" fontAlgn="base">
        <a:spcBef>
          <a:spcPct val="0"/>
        </a:spcBef>
        <a:spcAft>
          <a:spcPct val="0"/>
        </a:spcAft>
        <a:defRPr sz="4400" b="1">
          <a:solidFill>
            <a:schemeClr val="tx2"/>
          </a:solidFill>
          <a:latin typeface="Calibri" panose="020F0502020204030204" pitchFamily="34" charset="0"/>
          <a:ea typeface="Calibri" panose="020F0502020204030204" pitchFamily="34" charset="0"/>
          <a:cs typeface="Calibri" panose="020F0502020204030204" pitchFamily="34" charset="0"/>
        </a:defRPr>
      </a:lvl8pPr>
      <a:lvl9pPr marL="1828800" algn="l" rtl="0" fontAlgn="base">
        <a:spcBef>
          <a:spcPct val="0"/>
        </a:spcBef>
        <a:spcAft>
          <a:spcPct val="0"/>
        </a:spcAft>
        <a:defRPr sz="4400" b="1">
          <a:solidFill>
            <a:schemeClr val="tx2"/>
          </a:solidFill>
          <a:latin typeface="Calibri" panose="020F0502020204030204" pitchFamily="34" charset="0"/>
          <a:ea typeface="Calibri" panose="020F0502020204030204" pitchFamily="34" charset="0"/>
          <a:cs typeface="Calibri" panose="020F0502020204030204" pitchFamily="34" charset="0"/>
        </a:defRPr>
      </a:lvl9pPr>
      <a:extLst/>
    </p:titleStyle>
    <p:bodyStyle>
      <a:lvl1pPr marL="365125" indent="-255588" algn="l" rtl="0" fontAlgn="base">
        <a:spcBef>
          <a:spcPct val="0"/>
        </a:spcBef>
        <a:spcAft>
          <a:spcPts val="600"/>
        </a:spcAft>
        <a:buClr>
          <a:schemeClr val="accent1"/>
        </a:buClr>
        <a:buSzPct val="68000"/>
        <a:buFont typeface="Wingdings 3" panose="05040102010807070707" pitchFamily="18" charset="2"/>
        <a:buChar char=""/>
        <a:defRPr sz="2700" kern="1200">
          <a:solidFill>
            <a:schemeClr val="tx1"/>
          </a:solidFill>
          <a:latin typeface="Calibri" pitchFamily="34" charset="0"/>
          <a:ea typeface="Calibri" panose="020F0502020204030204" pitchFamily="34" charset="0"/>
          <a:cs typeface="Calibri" pitchFamily="34" charset="0"/>
        </a:defRPr>
      </a:lvl1pPr>
      <a:lvl2pPr marL="620713" indent="-228600" algn="l" rtl="0" fontAlgn="base">
        <a:spcBef>
          <a:spcPct val="0"/>
        </a:spcBef>
        <a:spcAft>
          <a:spcPts val="600"/>
        </a:spcAft>
        <a:buClr>
          <a:schemeClr val="accent1"/>
        </a:buClr>
        <a:buFont typeface="Verdana" panose="020B0604030504040204" pitchFamily="34" charset="0"/>
        <a:buChar char="◦"/>
        <a:defRPr sz="2300" kern="1200">
          <a:solidFill>
            <a:schemeClr val="tx1"/>
          </a:solidFill>
          <a:latin typeface="Calibri" pitchFamily="34" charset="0"/>
          <a:ea typeface="Calibri" panose="020F0502020204030204" pitchFamily="34" charset="0"/>
          <a:cs typeface="Calibri" pitchFamily="34" charset="0"/>
        </a:defRPr>
      </a:lvl2pPr>
      <a:lvl3pPr marL="858838" indent="-228600" algn="l" rtl="0" fontAlgn="base">
        <a:spcBef>
          <a:spcPct val="0"/>
        </a:spcBef>
        <a:spcAft>
          <a:spcPts val="600"/>
        </a:spcAft>
        <a:buClr>
          <a:schemeClr val="accent2"/>
        </a:buClr>
        <a:buSzPct val="100000"/>
        <a:buFont typeface="Wingdings 2" panose="05020102010507070707" pitchFamily="18" charset="2"/>
        <a:buChar char=""/>
        <a:defRPr sz="2100" kern="1200">
          <a:solidFill>
            <a:schemeClr val="tx1"/>
          </a:solidFill>
          <a:latin typeface="Calibri" pitchFamily="34" charset="0"/>
          <a:ea typeface="Calibri" panose="020F0502020204030204" pitchFamily="34" charset="0"/>
          <a:cs typeface="Calibri" pitchFamily="34" charset="0"/>
        </a:defRPr>
      </a:lvl3pPr>
      <a:lvl4pPr marL="1143000" indent="-228600" algn="l" rtl="0" fontAlgn="base">
        <a:spcBef>
          <a:spcPct val="0"/>
        </a:spcBef>
        <a:spcAft>
          <a:spcPts val="600"/>
        </a:spcAft>
        <a:buClr>
          <a:schemeClr val="accent2"/>
        </a:buClr>
        <a:buFont typeface="Wingdings 2" panose="05020102010507070707" pitchFamily="18" charset="2"/>
        <a:buChar char=""/>
        <a:defRPr sz="1900" kern="1200">
          <a:solidFill>
            <a:schemeClr val="tx1"/>
          </a:solidFill>
          <a:latin typeface="Calibri" pitchFamily="34" charset="0"/>
          <a:ea typeface="Calibri" panose="020F0502020204030204" pitchFamily="34" charset="0"/>
          <a:cs typeface="Calibri" pitchFamily="34" charset="0"/>
        </a:defRPr>
      </a:lvl4pPr>
      <a:lvl5pPr marL="1371600" indent="-228600" algn="l" rtl="0" fontAlgn="base">
        <a:spcBef>
          <a:spcPct val="0"/>
        </a:spcBef>
        <a:spcAft>
          <a:spcPts val="600"/>
        </a:spcAft>
        <a:buClr>
          <a:schemeClr val="accent2"/>
        </a:buClr>
        <a:buFont typeface="Wingdings 2" panose="05020102010507070707" pitchFamily="18" charset="2"/>
        <a:buChar char=""/>
        <a:defRPr kern="1200">
          <a:solidFill>
            <a:schemeClr val="tx1"/>
          </a:solidFill>
          <a:latin typeface="Calibri" pitchFamily="34" charset="0"/>
          <a:ea typeface="Calibri" panose="020F0502020204030204" pitchFamily="34" charset="0"/>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7.png"/><Relationship Id="rId7"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7.png"/><Relationship Id="rId7"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7.png"/><Relationship Id="rId7"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7.png"/><Relationship Id="rId7"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hyperlink" Target="http://www.google.com.eg/url?sa=i&amp;source=imgres&amp;cd=&amp;cad=rja&amp;uact=8&amp;ved=0CAkQjRwwAGoVChMIk9nqtaypyAIVRrgUCh2VXgZF&amp;url=http://www.dailydooh.com/archives/24728&amp;psig=AFQjCNHz_s1oEzNxnj_2Twa99m-biUlmzA&amp;ust=1444066329089537" TargetMode="External"/><Relationship Id="rId3" Type="http://schemas.openxmlformats.org/officeDocument/2006/relationships/image" Target="../media/image7.png"/><Relationship Id="rId7"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8.png"/><Relationship Id="rId9" Type="http://schemas.openxmlformats.org/officeDocument/2006/relationships/image" Target="../media/image58.jpe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png"/><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png"/><Relationship Id="rId7"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9.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7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png"/><Relationship Id="rId7"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79.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png"/><Relationship Id="rId7" Type="http://schemas.openxmlformats.org/officeDocument/2006/relationships/image" Target="../media/image82.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jpe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png"/><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png"/></Relationships>
</file>

<file path=ppt/slides/_rels/slide5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Chapter%2004/How%20Does%20WiFi%20Work-.mp4" TargetMode="External"/><Relationship Id="rId5" Type="http://schemas.openxmlformats.org/officeDocument/2006/relationships/image" Target="../media/image100.png"/><Relationship Id="rId4" Type="http://schemas.openxmlformats.org/officeDocument/2006/relationships/image" Target="../media/image99.jpeg"/></Relationships>
</file>

<file path=ppt/slides/_rels/slide5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P3.6%20-%20Understanding%20Bluetooth.mp4" TargetMode="External"/><Relationship Id="rId5" Type="http://schemas.openxmlformats.org/officeDocument/2006/relationships/image" Target="../media/image103.png"/><Relationship Id="rId4" Type="http://schemas.openxmlformats.org/officeDocument/2006/relationships/image" Target="../media/image102.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10.jpeg"/><Relationship Id="rId4" Type="http://schemas.openxmlformats.org/officeDocument/2006/relationships/image" Target="../media/image109.jpeg"/></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ideo" Target="file:///E:\School\Cambridge%20Technicals%20-%20ICT%20-%202016%20-%20Level%2002\Unit%2003%20-%20Building%20IT%20Systems\P3.7%20-%20How%20Does%20WiFi%20Work-.mp4" TargetMode="External"/><Relationship Id="rId5" Type="http://schemas.openxmlformats.org/officeDocument/2006/relationships/image" Target="../media/image100.png"/><Relationship Id="rId4" Type="http://schemas.openxmlformats.org/officeDocument/2006/relationships/hyperlink" Target="P3.7%20-%20How%20Does%20WiFi%20Work-.mp4"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P3.8%20-%20Network%20topologies.mp4" TargetMode="External"/><Relationship Id="rId4" Type="http://schemas.openxmlformats.org/officeDocument/2006/relationships/image" Target="../media/image118.png"/></Relationships>
</file>

<file path=ppt/slides/_rels/slide6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png"/></Relationships>
</file>

<file path=ppt/slides/_rels/slide7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jpeg"/></Relationships>
</file>

<file path=ppt/slides/_rels/slide7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466236"/>
            <a:ext cx="892899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buFont typeface="Wingdings 3"/>
              <a:buNone/>
              <a:defRPr/>
            </a:pPr>
            <a:r>
              <a:rPr lang="en-US"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LO3 </a:t>
            </a:r>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 Be able to select </a:t>
            </a:r>
            <a:r>
              <a:rPr lang="en-US"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the Components </a:t>
            </a:r>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for </a:t>
            </a:r>
            <a:r>
              <a:rPr lang="en-US"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the Designed </a:t>
            </a:r>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IT </a:t>
            </a:r>
            <a:r>
              <a:rPr lang="en-US"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Systems</a:t>
            </a:r>
            <a:endPar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endParaRPr>
          </a:p>
        </p:txBody>
      </p:sp>
      <p:sp>
        <p:nvSpPr>
          <p:cNvPr id="7" name="Rectangle 6"/>
          <p:cNvSpPr/>
          <p:nvPr/>
        </p:nvSpPr>
        <p:spPr>
          <a:xfrm>
            <a:off x="250825" y="260350"/>
            <a:ext cx="8713788" cy="17081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en-GB" dirty="0"/>
          </a:p>
        </p:txBody>
      </p:sp>
      <p:sp>
        <p:nvSpPr>
          <p:cNvPr id="8" name="TextBox 7"/>
          <p:cNvSpPr txBox="1"/>
          <p:nvPr/>
        </p:nvSpPr>
        <p:spPr>
          <a:xfrm>
            <a:off x="323850" y="333375"/>
            <a:ext cx="8496300" cy="1554163"/>
          </a:xfrm>
          <a:prstGeom prst="rect">
            <a:avLst/>
          </a:prstGeom>
          <a:noFill/>
        </p:spPr>
        <p:txBody>
          <a:bodyPr>
            <a:spAutoFit/>
          </a:bodyPr>
          <a:lstStyle/>
          <a:p>
            <a:pPr algn="r" eaLnBrk="1" hangingPunct="1">
              <a:defRPr/>
            </a:pPr>
            <a:r>
              <a:rPr lang="en-GB" sz="3000" b="1" dirty="0">
                <a:latin typeface="Arial" charset="0"/>
              </a:rPr>
              <a:t>OCR Level 02 – Cambridge Technical</a:t>
            </a:r>
          </a:p>
          <a:p>
            <a:pPr algn="r" eaLnBrk="1" hangingPunct="1">
              <a:defRPr/>
            </a:pPr>
            <a:r>
              <a:rPr lang="en-US" sz="3100" b="1" dirty="0">
                <a:latin typeface="Arial" charset="0"/>
              </a:rPr>
              <a:t>Unit 03 - Building IT </a:t>
            </a:r>
            <a:r>
              <a:rPr lang="en-US" sz="3100" b="1" dirty="0" smtClean="0">
                <a:latin typeface="Arial" charset="0"/>
              </a:rPr>
              <a:t>Systems</a:t>
            </a:r>
          </a:p>
          <a:p>
            <a:pPr algn="r" eaLnBrk="1" hangingPunct="1">
              <a:defRPr/>
            </a:pPr>
            <a:r>
              <a:rPr lang="en-GB" sz="3200" b="1" dirty="0" smtClean="0">
                <a:solidFill>
                  <a:schemeClr val="tx1">
                    <a:lumMod val="50000"/>
                    <a:lumOff val="50000"/>
                  </a:schemeClr>
                </a:solidFill>
                <a:latin typeface="Arial" charset="0"/>
              </a:rPr>
              <a:t>2016 </a:t>
            </a:r>
            <a:r>
              <a:rPr lang="en-GB" sz="3200" b="1" dirty="0">
                <a:solidFill>
                  <a:schemeClr val="tx1">
                    <a:lumMod val="50000"/>
                    <a:lumOff val="50000"/>
                  </a:schemeClr>
                </a:solidFill>
                <a:latin typeface="Arial" charset="0"/>
              </a:rPr>
              <a:t>Specification - T/615/1382 </a:t>
            </a:r>
          </a:p>
        </p:txBody>
      </p:sp>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13" y="309563"/>
            <a:ext cx="16652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RÃ©sultat de recherche d'images pour &quot;inside a computer&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79912" y="2043006"/>
            <a:ext cx="5184701" cy="3158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219075" y="1052513"/>
            <a:ext cx="64325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GB" altLang="en-US" sz="2000" b="1">
                <a:solidFill>
                  <a:srgbClr val="FF0000"/>
                </a:solidFill>
                <a:cs typeface="Arial" panose="020B0604020202020204" pitchFamily="34" charset="0"/>
              </a:rPr>
              <a:t>CPU</a:t>
            </a:r>
            <a:r>
              <a:rPr lang="en-GB" altLang="en-US" sz="2000" b="1">
                <a:cs typeface="Arial" panose="020B0604020202020204" pitchFamily="34" charset="0"/>
              </a:rPr>
              <a:t> – </a:t>
            </a:r>
            <a:r>
              <a:rPr lang="en-GB" altLang="en-US" sz="2000">
                <a:cs typeface="Arial" panose="020B0604020202020204" pitchFamily="34" charset="0"/>
              </a:rPr>
              <a:t>This is the brain of the computer whereas the motherboard is the heart. This does all the thinking (Processing) and takes information from the inputs (Keyboards, mouse, scanner etc.), processes the information (thinks about the commands given and reproduces them into binary instructional codes) and then outputs the processing to the output devices (screen, printer, GPU)</a:t>
            </a:r>
          </a:p>
          <a:p>
            <a:pPr eaLnBrk="1" hangingPunct="1">
              <a:buClr>
                <a:srgbClr val="00B050"/>
              </a:buClr>
              <a:buFont typeface="Wingdings 3" panose="05040102010807070707" pitchFamily="18" charset="2"/>
              <a:buChar char=""/>
            </a:pPr>
            <a:r>
              <a:rPr lang="en-GB" altLang="en-US" sz="2000">
                <a:cs typeface="Arial" panose="020B0604020202020204" pitchFamily="34" charset="0"/>
              </a:rPr>
              <a:t>The rule is: The faster the CPU, the faster the machine can process instructions. This is why it is the most expensive component within the computer and the most important.</a:t>
            </a:r>
          </a:p>
          <a:p>
            <a:pPr eaLnBrk="1" hangingPunct="1">
              <a:buClr>
                <a:srgbClr val="00B050"/>
              </a:buClr>
              <a:buFont typeface="Wingdings 3" panose="05040102010807070707" pitchFamily="18" charset="2"/>
              <a:buChar char=""/>
            </a:pPr>
            <a:r>
              <a:rPr lang="en-GB" altLang="en-US" sz="2000">
                <a:cs typeface="Arial" panose="020B0604020202020204" pitchFamily="34" charset="0"/>
              </a:rPr>
              <a:t>There are different kinds, Intel with its Core and Xeon range, Celeron and AMD are the 3 main manufacturers.</a:t>
            </a:r>
          </a:p>
          <a:p>
            <a:pPr eaLnBrk="1" hangingPunct="1">
              <a:buClr>
                <a:srgbClr val="00B050"/>
              </a:buClr>
              <a:buFont typeface="Wingdings 3" panose="05040102010807070707" pitchFamily="18" charset="2"/>
              <a:buChar char=""/>
            </a:pPr>
            <a:r>
              <a:rPr lang="en-GB" altLang="en-US" sz="2000">
                <a:cs typeface="Arial" panose="020B0604020202020204" pitchFamily="34" charset="0"/>
              </a:rPr>
              <a:t>All computers, mainframes, tablets and phones have one of these at the heart of the machine.</a:t>
            </a:r>
          </a:p>
        </p:txBody>
      </p:sp>
      <p:pic>
        <p:nvPicPr>
          <p:cNvPr id="9" name="Picture 8" descr="cpu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895600"/>
            <a:ext cx="1828800" cy="1828800"/>
          </a:xfrm>
          <a:prstGeom prst="rect">
            <a:avLst/>
          </a:prstGeom>
          <a:ln>
            <a:noFill/>
          </a:ln>
          <a:effectLst>
            <a:outerShdw blurRad="292100" dist="139700" dir="2700000" algn="tl" rotWithShape="0">
              <a:srgbClr val="333333">
                <a:alpha val="65000"/>
              </a:srgbClr>
            </a:outerShdw>
          </a:effectLst>
        </p:spPr>
      </p:pic>
      <p:pic>
        <p:nvPicPr>
          <p:cNvPr id="10" name="Picture 9" descr="cpu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538" y="1219200"/>
            <a:ext cx="2055812" cy="1371600"/>
          </a:xfrm>
          <a:prstGeom prst="rect">
            <a:avLst/>
          </a:prstGeom>
          <a:ln>
            <a:noFill/>
          </a:ln>
          <a:effectLst>
            <a:outerShdw blurRad="292100" dist="139700" dir="2700000" algn="tl" rotWithShape="0">
              <a:srgbClr val="333333">
                <a:alpha val="65000"/>
              </a:srgbClr>
            </a:outerShdw>
          </a:effectLst>
        </p:spPr>
      </p:pic>
      <p:pic>
        <p:nvPicPr>
          <p:cNvPr id="11" name="Picture 10" descr="cpu 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0525" y="5105400"/>
            <a:ext cx="2022475" cy="1336675"/>
          </a:xfrm>
          <a:prstGeom prst="rect">
            <a:avLst/>
          </a:prstGeom>
          <a:ln>
            <a:noFill/>
          </a:ln>
          <a:effectLst>
            <a:outerShdw blurRad="292100" dist="139700" dir="2700000" algn="tl" rotWithShape="0">
              <a:srgbClr val="333333">
                <a:alpha val="65000"/>
              </a:srgbClr>
            </a:outerShdw>
          </a:effec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3500" dirty="0" smtClean="0">
                <a:ea typeface="+mj-ea"/>
              </a:rPr>
              <a:t>P3.1 – Internal System Unit Components</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7325" y="1052513"/>
            <a:ext cx="6537325" cy="5683250"/>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GB" sz="1730" b="1" dirty="0">
                <a:solidFill>
                  <a:srgbClr val="FF0000"/>
                </a:solidFill>
                <a:cs typeface="Arial" panose="020B0604020202020204" pitchFamily="34" charset="0"/>
              </a:rPr>
              <a:t>RAM (Random Access Memory) </a:t>
            </a:r>
            <a:r>
              <a:rPr lang="en-GB" sz="1730" b="1" dirty="0">
                <a:cs typeface="Arial" panose="020B0604020202020204" pitchFamily="34" charset="0"/>
              </a:rPr>
              <a:t>– </a:t>
            </a:r>
            <a:r>
              <a:rPr lang="en-GB" sz="1730" dirty="0">
                <a:cs typeface="Arial" panose="020B0604020202020204" pitchFamily="34" charset="0"/>
              </a:rPr>
              <a:t>There have been a few developments in Ram over the decades and most of this is down to size and speed. Ram size is measures in 128 or 256mb chunks and can be DDR1, DDR2 or DDR3 (3 being more expensive but faster), and the rule is the more memory a machine has, the faster it can store and process information.</a:t>
            </a:r>
          </a:p>
          <a:p>
            <a:pPr marL="342900" lvl="1" indent="-342900" eaLnBrk="1" hangingPunct="1">
              <a:buClr>
                <a:srgbClr val="00B050"/>
              </a:buClr>
              <a:buFont typeface="Wingdings 3" panose="05040102010807070707" pitchFamily="18" charset="2"/>
              <a:buChar char=""/>
              <a:defRPr/>
            </a:pPr>
            <a:r>
              <a:rPr lang="en-GB" sz="1730" dirty="0">
                <a:cs typeface="Arial" panose="020B0604020202020204" pitchFamily="34" charset="0"/>
              </a:rPr>
              <a:t>They have a clock speed, the faster the clock speed, the faster the processing time. And this improves games, the more processing power that is taken from the CPU, the faster the CPU can deal with the instruction code of the game.</a:t>
            </a:r>
          </a:p>
          <a:p>
            <a:pPr marL="342900" indent="-342900" eaLnBrk="1" hangingPunct="1">
              <a:buClr>
                <a:srgbClr val="00B050"/>
              </a:buClr>
              <a:buFont typeface="Wingdings 3" panose="05040102010807070707" pitchFamily="18" charset="2"/>
              <a:buChar char=""/>
              <a:defRPr/>
            </a:pPr>
            <a:r>
              <a:rPr lang="en-GB" sz="1730" dirty="0">
                <a:cs typeface="Arial" panose="020B0604020202020204" pitchFamily="34" charset="0"/>
              </a:rPr>
              <a:t>Unlike some hardware ram can be upgraded, simply remove the smaller one with a larger one but machines are limited to how many sockets there are for RAM.</a:t>
            </a:r>
          </a:p>
          <a:p>
            <a:pPr marL="342900" indent="-342900" eaLnBrk="1" hangingPunct="1">
              <a:buClr>
                <a:srgbClr val="00B050"/>
              </a:buClr>
              <a:buFont typeface="Wingdings 3" panose="05040102010807070707" pitchFamily="18" charset="2"/>
              <a:buChar char=""/>
              <a:defRPr/>
            </a:pPr>
            <a:r>
              <a:rPr lang="en-US" sz="1730" dirty="0">
                <a:cs typeface="Arial" panose="020B0604020202020204" pitchFamily="34" charset="0"/>
              </a:rPr>
              <a:t>Ram controls the CPU output and input, information is stored onto the Ram for processing and back from the CPU to Ram for dealing with and anything that helps the CPU is good. For Laptops the Ram is physically smaller but works in the same way.</a:t>
            </a:r>
          </a:p>
          <a:p>
            <a:pPr marL="342900" indent="-342900" eaLnBrk="1" hangingPunct="1">
              <a:buClr>
                <a:srgbClr val="00B050"/>
              </a:buClr>
              <a:buFont typeface="Wingdings 3" panose="05040102010807070707" pitchFamily="18" charset="2"/>
              <a:buChar char=""/>
              <a:defRPr/>
            </a:pPr>
            <a:r>
              <a:rPr lang="en-US" sz="1730" dirty="0">
                <a:cs typeface="Arial" panose="020B0604020202020204" pitchFamily="34" charset="0"/>
              </a:rPr>
              <a:t>People often mistake RAM with storage but RAM has no moving parts and does not overheat or break easily.</a:t>
            </a:r>
            <a:endParaRPr lang="en-GB" sz="1730" dirty="0">
              <a:cs typeface="Arial" panose="020B0604020202020204" pitchFamily="34" charset="0"/>
            </a:endParaRPr>
          </a:p>
        </p:txBody>
      </p:sp>
      <p:pic>
        <p:nvPicPr>
          <p:cNvPr id="10" name="Picture 9" descr="ram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225" y="1371600"/>
            <a:ext cx="2085975" cy="1143000"/>
          </a:xfrm>
          <a:prstGeom prst="rect">
            <a:avLst/>
          </a:prstGeom>
          <a:ln>
            <a:noFill/>
          </a:ln>
          <a:effectLst>
            <a:outerShdw blurRad="292100" dist="139700" dir="2700000" algn="tl" rotWithShape="0">
              <a:srgbClr val="333333">
                <a:alpha val="65000"/>
              </a:srgbClr>
            </a:outerShdw>
          </a:effectLst>
        </p:spPr>
      </p:pic>
      <p:pic>
        <p:nvPicPr>
          <p:cNvPr id="11" name="Picture 10" descr="ram 2.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34200" y="2895600"/>
            <a:ext cx="1828800" cy="1600200"/>
          </a:xfrm>
          <a:prstGeom prst="rect">
            <a:avLst/>
          </a:prstGeom>
          <a:ln>
            <a:noFill/>
          </a:ln>
          <a:effectLst>
            <a:outerShdw blurRad="292100" dist="139700" dir="2700000" algn="tl" rotWithShape="0">
              <a:srgbClr val="333333">
                <a:alpha val="65000"/>
              </a:srgbClr>
            </a:outerShdw>
          </a:effectLst>
        </p:spPr>
      </p:pic>
      <p:pic>
        <p:nvPicPr>
          <p:cNvPr id="15" name="Picture 14" descr="ram 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6075" y="5029200"/>
            <a:ext cx="2143125" cy="1485900"/>
          </a:xfrm>
          <a:prstGeom prst="rect">
            <a:avLst/>
          </a:prstGeom>
          <a:ln>
            <a:noFill/>
          </a:ln>
          <a:effectLst>
            <a:outerShdw blurRad="292100" dist="139700" dir="2700000" algn="tl" rotWithShape="0">
              <a:srgbClr val="333333">
                <a:alpha val="65000"/>
              </a:srgbClr>
            </a:outerShdw>
          </a:effectLst>
        </p:spPr>
      </p:pic>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3500" dirty="0" smtClean="0">
                <a:ea typeface="+mj-ea"/>
              </a:rPr>
              <a:t>P3.1 – Internal System Unit Components</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613" y="1052513"/>
            <a:ext cx="6602412" cy="5862637"/>
          </a:xfrm>
          <a:prstGeom prst="rect">
            <a:avLst/>
          </a:prstGeom>
        </p:spPr>
        <p:txBody>
          <a:bodyPr>
            <a:spAutoFit/>
          </a:bodyPr>
          <a:lstStyle/>
          <a:p>
            <a:pPr marL="285750" lvl="1" indent="-285750" eaLnBrk="1" hangingPunct="1">
              <a:buClr>
                <a:srgbClr val="00B050"/>
              </a:buClr>
              <a:buFont typeface="Wingdings 3" panose="05040102010807070707" pitchFamily="18" charset="2"/>
              <a:buChar char=""/>
              <a:defRPr/>
            </a:pPr>
            <a:r>
              <a:rPr lang="en-GB" sz="1450" b="1" dirty="0">
                <a:solidFill>
                  <a:srgbClr val="FF0000"/>
                </a:solidFill>
                <a:cs typeface="Arial" panose="020B0604020202020204" pitchFamily="34" charset="0"/>
              </a:rPr>
              <a:t>Video Graphics cards </a:t>
            </a:r>
            <a:r>
              <a:rPr lang="en-GB" sz="1450" dirty="0">
                <a:cs typeface="Arial" panose="020B0604020202020204" pitchFamily="34" charset="0"/>
              </a:rPr>
              <a:t>handle all of the visual data within a computer, interpret it and display it via a VDU. Components on a Graphics card include:</a:t>
            </a:r>
          </a:p>
          <a:p>
            <a:pPr marL="285750" lvl="1" indent="-285750" eaLnBrk="1" hangingPunct="1">
              <a:buClr>
                <a:srgbClr val="00B050"/>
              </a:buClr>
              <a:buFont typeface="Wingdings 3" panose="05040102010807070707" pitchFamily="18" charset="2"/>
              <a:buChar char=""/>
              <a:defRPr/>
            </a:pPr>
            <a:r>
              <a:rPr lang="en-GB" sz="1450" b="1" dirty="0">
                <a:cs typeface="Arial" panose="020B0604020202020204" pitchFamily="34" charset="0"/>
              </a:rPr>
              <a:t>GPU</a:t>
            </a:r>
            <a:r>
              <a:rPr lang="en-GB" sz="1450" dirty="0">
                <a:cs typeface="Arial" panose="020B0604020202020204" pitchFamily="34" charset="0"/>
              </a:rPr>
              <a:t> – Graphical Processing Unit is a dedicated microprocessor making calculations in order to display both 2D and 3D graphics. </a:t>
            </a:r>
          </a:p>
          <a:p>
            <a:pPr marL="285750" lvl="1" indent="-285750" eaLnBrk="1" hangingPunct="1">
              <a:buClr>
                <a:srgbClr val="00B050"/>
              </a:buClr>
              <a:buFont typeface="Wingdings 3" panose="05040102010807070707" pitchFamily="18" charset="2"/>
              <a:buChar char=""/>
              <a:defRPr/>
            </a:pPr>
            <a:r>
              <a:rPr lang="en-GB" sz="1450" b="1" dirty="0">
                <a:cs typeface="Arial" panose="020B0604020202020204" pitchFamily="34" charset="0"/>
              </a:rPr>
              <a:t>Motherboard interface </a:t>
            </a:r>
            <a:r>
              <a:rPr lang="en-GB" sz="1450" dirty="0">
                <a:cs typeface="Arial" panose="020B0604020202020204" pitchFamily="34" charset="0"/>
              </a:rPr>
              <a:t>– This is the method of connection and transfer of information between the motherboard.  These include PCI, AGP and PCI express.</a:t>
            </a:r>
          </a:p>
          <a:p>
            <a:pPr marL="285750" lvl="1" indent="-285750" eaLnBrk="1" hangingPunct="1">
              <a:buClr>
                <a:srgbClr val="00B050"/>
              </a:buClr>
              <a:buFont typeface="Wingdings 3" panose="05040102010807070707" pitchFamily="18" charset="2"/>
              <a:buChar char=""/>
              <a:defRPr/>
            </a:pPr>
            <a:r>
              <a:rPr lang="en-GB" sz="1450" b="1" dirty="0">
                <a:cs typeface="Arial" panose="020B0604020202020204" pitchFamily="34" charset="0"/>
              </a:rPr>
              <a:t>Video BIOS </a:t>
            </a:r>
            <a:r>
              <a:rPr lang="en-GB" sz="1450" dirty="0">
                <a:cs typeface="Arial" panose="020B0604020202020204" pitchFamily="34" charset="0"/>
              </a:rPr>
              <a:t>- </a:t>
            </a:r>
            <a:r>
              <a:rPr lang="en-US" sz="1450" dirty="0">
                <a:cs typeface="Arial" panose="020B0604020202020204" pitchFamily="34" charset="0"/>
              </a:rPr>
              <a:t>basic program that governs the video card's operations and provides the instructions that allow the computer and software to interface with the card.</a:t>
            </a:r>
            <a:endParaRPr lang="en-GB" sz="1450" dirty="0">
              <a:cs typeface="Arial" panose="020B0604020202020204" pitchFamily="34" charset="0"/>
            </a:endParaRPr>
          </a:p>
          <a:p>
            <a:pPr marL="285750" lvl="1" indent="-285750" eaLnBrk="1" hangingPunct="1">
              <a:buClr>
                <a:srgbClr val="00B050"/>
              </a:buClr>
              <a:buFont typeface="Wingdings 3" panose="05040102010807070707" pitchFamily="18" charset="2"/>
              <a:buChar char=""/>
              <a:defRPr/>
            </a:pPr>
            <a:r>
              <a:rPr lang="en-GB" sz="1450" b="1" dirty="0">
                <a:cs typeface="Arial" panose="020B0604020202020204" pitchFamily="34" charset="0"/>
              </a:rPr>
              <a:t>Video memory </a:t>
            </a:r>
            <a:r>
              <a:rPr lang="en-GB" sz="1450" dirty="0">
                <a:cs typeface="Arial" panose="020B0604020202020204" pitchFamily="34" charset="0"/>
              </a:rPr>
              <a:t>– if the card is integrated onto the mother board it may use the computers RAM, otherwise it will have a dedicated amount of memory for use </a:t>
            </a:r>
            <a:r>
              <a:rPr lang="en-US" sz="1450" dirty="0">
                <a:cs typeface="Arial" panose="020B0604020202020204" pitchFamily="34" charset="0"/>
              </a:rPr>
              <a:t>for storing other data as well as the screen image such as object co-ordinates.</a:t>
            </a:r>
            <a:endParaRPr lang="en-GB" sz="1450" dirty="0">
              <a:cs typeface="Arial" panose="020B0604020202020204" pitchFamily="34" charset="0"/>
            </a:endParaRPr>
          </a:p>
          <a:p>
            <a:pPr marL="285750" lvl="1" indent="-285750" eaLnBrk="1" hangingPunct="1">
              <a:buClr>
                <a:srgbClr val="00B050"/>
              </a:buClr>
              <a:buFont typeface="Wingdings 3" panose="05040102010807070707" pitchFamily="18" charset="2"/>
              <a:buChar char=""/>
              <a:defRPr/>
            </a:pPr>
            <a:r>
              <a:rPr lang="en-GB" sz="1450" b="1" dirty="0">
                <a:cs typeface="Arial" panose="020B0604020202020204" pitchFamily="34" charset="0"/>
              </a:rPr>
              <a:t>Random Access Memory </a:t>
            </a:r>
            <a:r>
              <a:rPr lang="en-GB" sz="1450" dirty="0">
                <a:cs typeface="Arial" panose="020B0604020202020204" pitchFamily="34" charset="0"/>
              </a:rPr>
              <a:t>Digital-to-Analogue Converter – This coverts the </a:t>
            </a:r>
            <a:r>
              <a:rPr lang="en-US" sz="1450" dirty="0">
                <a:cs typeface="Arial" panose="020B0604020202020204" pitchFamily="34" charset="0"/>
              </a:rPr>
              <a:t>digital signals produced by the computer processor into an analog signal which can be understood by the computer display</a:t>
            </a:r>
            <a:endParaRPr lang="en-GB" sz="1450" dirty="0">
              <a:cs typeface="Arial" panose="020B0604020202020204" pitchFamily="34" charset="0"/>
            </a:endParaRPr>
          </a:p>
          <a:p>
            <a:pPr marL="285750" lvl="1" indent="-285750" eaLnBrk="1" hangingPunct="1">
              <a:buClr>
                <a:srgbClr val="00B050"/>
              </a:buClr>
              <a:buFont typeface="Wingdings 3" panose="05040102010807070707" pitchFamily="18" charset="2"/>
              <a:buChar char=""/>
              <a:defRPr/>
            </a:pPr>
            <a:r>
              <a:rPr lang="en-GB" sz="1450" b="1" dirty="0">
                <a:cs typeface="Arial" panose="020B0604020202020204" pitchFamily="34" charset="0"/>
              </a:rPr>
              <a:t>Output connectors </a:t>
            </a:r>
            <a:r>
              <a:rPr lang="en-GB" sz="1450" dirty="0">
                <a:cs typeface="Arial" panose="020B0604020202020204" pitchFamily="34" charset="0"/>
              </a:rPr>
              <a:t>– this is how the graphics card connectors to the VDU.  This can include DVI, HDMI and component.</a:t>
            </a:r>
          </a:p>
          <a:p>
            <a:pPr marL="285750" lvl="1" indent="-285750" eaLnBrk="1" hangingPunct="1">
              <a:buClr>
                <a:srgbClr val="00B050"/>
              </a:buClr>
              <a:buFont typeface="Wingdings 3" panose="05040102010807070707" pitchFamily="18" charset="2"/>
              <a:buChar char=""/>
              <a:defRPr/>
            </a:pPr>
            <a:r>
              <a:rPr lang="en-GB" sz="1450" b="1" dirty="0">
                <a:cs typeface="Arial" panose="020B0604020202020204" pitchFamily="34" charset="0"/>
              </a:rPr>
              <a:t>Cooling device </a:t>
            </a:r>
            <a:r>
              <a:rPr lang="en-GB" sz="1450" dirty="0">
                <a:cs typeface="Arial" panose="020B0604020202020204" pitchFamily="34" charset="0"/>
              </a:rPr>
              <a:t>– </a:t>
            </a:r>
            <a:r>
              <a:rPr lang="en-US" sz="1450" dirty="0">
                <a:cs typeface="Arial" panose="020B0604020202020204" pitchFamily="34" charset="0"/>
              </a:rPr>
              <a:t>Video cards may use a lot of electricity, which is converted into heat. If the heat isn't dissipated, the video card could overheat and be damaged. Cooling devices are incorporated to transfer the heat elsewhere.  Three common methods are h</a:t>
            </a:r>
            <a:r>
              <a:rPr lang="en-GB" sz="1450" dirty="0">
                <a:cs typeface="Arial" panose="020B0604020202020204" pitchFamily="34" charset="0"/>
              </a:rPr>
              <a:t>eat sink, fan or water block.</a:t>
            </a:r>
          </a:p>
        </p:txBody>
      </p:sp>
      <p:pic>
        <p:nvPicPr>
          <p:cNvPr id="10" name="Picture 9" descr="gpu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276600"/>
            <a:ext cx="2039938" cy="1371600"/>
          </a:xfrm>
          <a:prstGeom prst="rect">
            <a:avLst/>
          </a:prstGeom>
          <a:ln>
            <a:noFill/>
          </a:ln>
          <a:effectLst>
            <a:outerShdw blurRad="292100" dist="139700" dir="2700000" algn="tl" rotWithShape="0">
              <a:srgbClr val="333333">
                <a:alpha val="65000"/>
              </a:srgbClr>
            </a:outerShdw>
          </a:effectLst>
        </p:spPr>
      </p:pic>
      <p:pic>
        <p:nvPicPr>
          <p:cNvPr id="11" name="Picture 10" descr="gpu 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5763" y="5334000"/>
            <a:ext cx="2027237" cy="1143000"/>
          </a:xfrm>
          <a:prstGeom prst="rect">
            <a:avLst/>
          </a:prstGeom>
          <a:ln>
            <a:noFill/>
          </a:ln>
          <a:effectLst>
            <a:outerShdw blurRad="292100" dist="139700" dir="2700000" algn="tl" rotWithShape="0">
              <a:srgbClr val="333333">
                <a:alpha val="65000"/>
              </a:srgbClr>
            </a:outerShdw>
          </a:effectLst>
        </p:spPr>
      </p:pic>
      <p:pic>
        <p:nvPicPr>
          <p:cNvPr id="12" name="Picture 11" descr="gp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1638" y="1295400"/>
            <a:ext cx="2044700" cy="1600200"/>
          </a:xfrm>
          <a:prstGeom prst="rect">
            <a:avLst/>
          </a:prstGeom>
          <a:ln>
            <a:noFill/>
          </a:ln>
          <a:effectLst>
            <a:outerShdw blurRad="292100" dist="139700" dir="2700000" algn="tl" rotWithShape="0">
              <a:srgbClr val="333333">
                <a:alpha val="65000"/>
              </a:srgbClr>
            </a:outerShdw>
          </a:effectLst>
        </p:spPr>
      </p:pic>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3500" dirty="0" smtClean="0">
                <a:ea typeface="+mj-ea"/>
              </a:rPr>
              <a:t>P3.1 – Internal System Unit Components</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4313" y="1052513"/>
            <a:ext cx="6338887" cy="5910262"/>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GB" sz="1750" b="1" dirty="0">
                <a:solidFill>
                  <a:srgbClr val="FF0000"/>
                </a:solidFill>
                <a:cs typeface="Arial" panose="020B0604020202020204" pitchFamily="34" charset="0"/>
              </a:rPr>
              <a:t>Optical Drive</a:t>
            </a:r>
            <a:r>
              <a:rPr lang="en-GB" sz="1750" dirty="0">
                <a:solidFill>
                  <a:srgbClr val="FF0000"/>
                </a:solidFill>
                <a:cs typeface="Arial" panose="020B0604020202020204" pitchFamily="34" charset="0"/>
              </a:rPr>
              <a:t> </a:t>
            </a:r>
            <a:r>
              <a:rPr lang="en-GB" sz="1750" dirty="0">
                <a:cs typeface="Arial" panose="020B0604020202020204" pitchFamily="34" charset="0"/>
              </a:rPr>
              <a:t>- First there was CD, 700MB, then DVD, 4400MB, now Blu-Ray. These are still not enough to back up a network drive but they are very useful as timed backups.  All systems except Thin Client come with these as standard, they run off the IDE cable to the motherboard and act like a separate hard drive, taking a drive letter.  Only certain Drives are RW, rewritable, but disks are so cheap that most people do not bother. This is a big step from the 3.5” and the 5.25” drives that were prevalent until 1999.</a:t>
            </a:r>
          </a:p>
          <a:p>
            <a:pPr marL="342900" indent="-342900" eaLnBrk="1" hangingPunct="1">
              <a:buClr>
                <a:srgbClr val="00B050"/>
              </a:buClr>
              <a:buFont typeface="Wingdings 3" panose="05040102010807070707" pitchFamily="18" charset="2"/>
              <a:buChar char=""/>
              <a:defRPr/>
            </a:pPr>
            <a:r>
              <a:rPr lang="en-GB" sz="1750" b="1" dirty="0">
                <a:solidFill>
                  <a:srgbClr val="FF0000"/>
                </a:solidFill>
                <a:cs typeface="Arial" panose="020B0604020202020204" pitchFamily="34" charset="0"/>
              </a:rPr>
              <a:t>Optical media</a:t>
            </a:r>
            <a:r>
              <a:rPr lang="en-GB" sz="1750" dirty="0">
                <a:solidFill>
                  <a:srgbClr val="FF0000"/>
                </a:solidFill>
                <a:cs typeface="Arial" panose="020B0604020202020204" pitchFamily="34" charset="0"/>
              </a:rPr>
              <a:t> </a:t>
            </a:r>
            <a:r>
              <a:rPr lang="en-GB" sz="1750" dirty="0">
                <a:cs typeface="Arial" panose="020B0604020202020204" pitchFamily="34" charset="0"/>
              </a:rPr>
              <a:t>– These are more common now for network storage, capable of saving 120gb on  one drive for a complete backup, takes an hour on a standard network to copy down to, can be carried away, and then reused, deleted like a memory stick and resaved. </a:t>
            </a:r>
          </a:p>
          <a:p>
            <a:pPr marL="342900" indent="-342900" eaLnBrk="1" hangingPunct="1">
              <a:buClr>
                <a:srgbClr val="00B050"/>
              </a:buClr>
              <a:buFont typeface="Wingdings 3" panose="05040102010807070707" pitchFamily="18" charset="2"/>
              <a:buChar char=""/>
              <a:defRPr/>
            </a:pPr>
            <a:r>
              <a:rPr lang="en-GB" sz="1750" dirty="0">
                <a:cs typeface="Arial" panose="020B0604020202020204" pitchFamily="34" charset="0"/>
              </a:rPr>
              <a:t>Network managers tend to use these as a medium because of their reliability, set it running, leave it, take it away when done. Sizes of these vary again with price. They are not as easily accessible for home use like memory sticks or USB because they take time to archive and search.</a:t>
            </a:r>
          </a:p>
        </p:txBody>
      </p:sp>
      <p:pic>
        <p:nvPicPr>
          <p:cNvPr id="9" name="Picture 8" descr="CD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447800"/>
            <a:ext cx="2243138" cy="1217613"/>
          </a:xfrm>
          <a:prstGeom prst="rect">
            <a:avLst/>
          </a:prstGeom>
          <a:ln>
            <a:noFill/>
          </a:ln>
          <a:effectLst>
            <a:outerShdw blurRad="292100" dist="139700" dir="2700000" algn="tl" rotWithShape="0">
              <a:srgbClr val="333333">
                <a:alpha val="65000"/>
              </a:srgbClr>
            </a:outerShdw>
          </a:effectLst>
        </p:spPr>
      </p:pic>
      <p:pic>
        <p:nvPicPr>
          <p:cNvPr id="13" name="Picture 12" descr="cd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3048000"/>
            <a:ext cx="2197100" cy="1274763"/>
          </a:xfrm>
          <a:prstGeom prst="rect">
            <a:avLst/>
          </a:prstGeom>
          <a:ln>
            <a:noFill/>
          </a:ln>
          <a:effectLst>
            <a:outerShdw blurRad="292100" dist="139700" dir="2700000" algn="tl" rotWithShape="0">
              <a:srgbClr val="333333">
                <a:alpha val="65000"/>
              </a:srgbClr>
            </a:outerShdw>
          </a:effectLst>
        </p:spPr>
      </p:pic>
      <p:pic>
        <p:nvPicPr>
          <p:cNvPr id="14" name="Picture 13" descr="cd 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8638" y="4705350"/>
            <a:ext cx="1787525" cy="1785938"/>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35496" y="0"/>
            <a:ext cx="7704856" cy="620688"/>
          </a:xfrm>
        </p:spPr>
        <p:txBody>
          <a:bodyPr>
            <a:noAutofit/>
          </a:bodyPr>
          <a:lstStyle/>
          <a:p>
            <a:pPr fontAlgn="auto">
              <a:spcAft>
                <a:spcPts val="0"/>
              </a:spcAft>
              <a:defRPr/>
            </a:pPr>
            <a:r>
              <a:rPr lang="en-GB" sz="3500" dirty="0" smtClean="0">
                <a:ea typeface="+mj-ea"/>
              </a:rPr>
              <a:t>P3.1 – Internal System Unit Components</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ChangeArrowheads="1"/>
          </p:cNvSpPr>
          <p:nvPr/>
        </p:nvSpPr>
        <p:spPr bwMode="auto">
          <a:xfrm>
            <a:off x="187325" y="1052513"/>
            <a:ext cx="6537325"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3" panose="05040102010807070707" pitchFamily="18" charset="2"/>
              <a:buChar char=""/>
            </a:pPr>
            <a:r>
              <a:rPr lang="en-GB" altLang="en-US" sz="1600" b="1">
                <a:solidFill>
                  <a:srgbClr val="FF0000"/>
                </a:solidFill>
                <a:cs typeface="Arial" panose="020B0604020202020204" pitchFamily="34" charset="0"/>
              </a:rPr>
              <a:t>Hard Disk</a:t>
            </a:r>
            <a:r>
              <a:rPr lang="en-GB" altLang="en-US" sz="1600">
                <a:solidFill>
                  <a:srgbClr val="FF0000"/>
                </a:solidFill>
                <a:cs typeface="Arial" panose="020B0604020202020204" pitchFamily="34" charset="0"/>
              </a:rPr>
              <a:t> </a:t>
            </a:r>
            <a:r>
              <a:rPr lang="en-GB" altLang="en-US" sz="1600">
                <a:cs typeface="Arial" panose="020B0604020202020204" pitchFamily="34" charset="0"/>
              </a:rPr>
              <a:t>- There are two sizes of hard drive for a PC, 2.5” for a laptop and 3.5” for a full machine. This has been the de facto standard since PC’s first came out. The original PC hard drive on home computers were a massive 20mb. But with operating systems starting at MS Dos 3, all you needed was 2mb for operating system storage. Word processors were 4mb, spreadsheets another 1mb leaving a massive 13mb for games and file storage. Doom, the most popular PC game ever, installed onto 5mb and could only run off the hard drive. So you played Doom or you played something else. These all used an IDE standard, the same connectors on the PC for linking up the Hard Drive to the motherboard.</a:t>
            </a:r>
          </a:p>
          <a:p>
            <a:pPr eaLnBrk="1" hangingPunct="1">
              <a:buFont typeface="Wingdings 3" panose="05040102010807070707" pitchFamily="18" charset="2"/>
              <a:buChar char=""/>
            </a:pPr>
            <a:r>
              <a:rPr lang="en-GB" altLang="en-US" sz="1600">
                <a:cs typeface="Arial" panose="020B0604020202020204" pitchFamily="34" charset="0"/>
              </a:rPr>
              <a:t>Speed differentiation came into play, hard drive speeds of 5300 rpm, increased to 7200 rpm, and hard drives grew in size exponentially. 80mb became 120, then 200, 320, 500 and then a massive 10gb by 2000. Now the standard hard drive with a new PC is 250gb but 1.5 terabyte ones are available for home use at affordable prices.  The faster the hard drive, the quicker the loading speed. For games this meant installing huge numbers of games on one machine at a time.</a:t>
            </a:r>
          </a:p>
          <a:p>
            <a:pPr eaLnBrk="1" hangingPunct="1">
              <a:buFont typeface="Wingdings 3" panose="05040102010807070707" pitchFamily="18" charset="2"/>
              <a:buChar char=""/>
            </a:pPr>
            <a:r>
              <a:rPr lang="en-GB" altLang="en-US" sz="1600">
                <a:cs typeface="Arial" panose="020B0604020202020204" pitchFamily="34" charset="0"/>
              </a:rPr>
              <a:t>The new standard is SATA which is faster than IDE and easier to install allowing the use the daisy chain multiple drives onto a PC. </a:t>
            </a:r>
          </a:p>
        </p:txBody>
      </p:sp>
      <p:pic>
        <p:nvPicPr>
          <p:cNvPr id="9" name="Picture 8" descr="hd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000" y="1466850"/>
            <a:ext cx="2032000" cy="1747838"/>
          </a:xfrm>
          <a:prstGeom prst="rect">
            <a:avLst/>
          </a:prstGeom>
          <a:ln>
            <a:noFill/>
          </a:ln>
          <a:effectLst>
            <a:outerShdw blurRad="292100" dist="139700" dir="2700000" algn="tl" rotWithShape="0">
              <a:srgbClr val="333333">
                <a:alpha val="65000"/>
              </a:srgbClr>
            </a:outerShdw>
          </a:effectLst>
        </p:spPr>
      </p:pic>
      <p:pic>
        <p:nvPicPr>
          <p:cNvPr id="13" name="Picture 12" descr="hd 2.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751638" y="3448050"/>
            <a:ext cx="2011362" cy="1436688"/>
          </a:xfrm>
          <a:prstGeom prst="rect">
            <a:avLst/>
          </a:prstGeom>
          <a:ln>
            <a:noFill/>
          </a:ln>
          <a:effectLst>
            <a:outerShdw blurRad="292100" dist="139700" dir="2700000" algn="tl" rotWithShape="0">
              <a:srgbClr val="333333">
                <a:alpha val="65000"/>
              </a:srgbClr>
            </a:outerShdw>
          </a:effectLst>
        </p:spPr>
      </p:pic>
      <p:pic>
        <p:nvPicPr>
          <p:cNvPr id="14" name="Picture 13" descr="hd 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705600" y="5124450"/>
            <a:ext cx="2057400" cy="1276350"/>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35496" y="0"/>
            <a:ext cx="7704856" cy="620688"/>
          </a:xfrm>
        </p:spPr>
        <p:txBody>
          <a:bodyPr>
            <a:noAutofit/>
          </a:bodyPr>
          <a:lstStyle/>
          <a:p>
            <a:pPr fontAlgn="auto">
              <a:spcAft>
                <a:spcPts val="0"/>
              </a:spcAft>
              <a:defRPr/>
            </a:pPr>
            <a:r>
              <a:rPr lang="en-GB" sz="3500" dirty="0" smtClean="0">
                <a:ea typeface="+mj-ea"/>
              </a:rPr>
              <a:t>P3.1 – Internal System Unit Components</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047750"/>
            <a:ext cx="6496050" cy="5632450"/>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GB" sz="2000" b="1" dirty="0">
                <a:cs typeface="Arial" panose="020B0604020202020204" pitchFamily="34" charset="0"/>
              </a:rPr>
              <a:t>BIOS – </a:t>
            </a:r>
            <a:r>
              <a:rPr lang="en-US" sz="2000" dirty="0">
                <a:cs typeface="Arial" panose="020B0604020202020204" pitchFamily="34" charset="0"/>
              </a:rPr>
              <a:t>Built in operating system is a small battery linked to the core of the motherboard that tells a computer what it is, what CPU, what hard drives, what kind of motherboard, where the connectors are, what time of day it is and what standard devices are connected on the inside like Hard Drives and CD’s.  All computers have one but they seem the least of things.</a:t>
            </a:r>
          </a:p>
          <a:p>
            <a:pPr marL="342900" indent="-342900" eaLnBrk="1" hangingPunct="1">
              <a:buClr>
                <a:srgbClr val="00B050"/>
              </a:buClr>
              <a:buFont typeface="Wingdings 3" panose="05040102010807070707" pitchFamily="18" charset="2"/>
              <a:buChar char=""/>
              <a:defRPr/>
            </a:pPr>
            <a:r>
              <a:rPr lang="en-US" sz="2000" dirty="0">
                <a:cs typeface="Arial" panose="020B0604020202020204" pitchFamily="34" charset="0"/>
              </a:rPr>
              <a:t>The two most common types are Phoenix and Ami, they contain a battery life of at least 3 years and contain several pages of important information, specifically hard drive configurations and IRQ allocation. Operating systems can override the BIOS but this takes extra time and can lead to IRQ conflicts.</a:t>
            </a:r>
          </a:p>
          <a:p>
            <a:pPr eaLnBrk="1" hangingPunct="1">
              <a:buClr>
                <a:srgbClr val="00B050"/>
              </a:buClr>
              <a:defRPr/>
            </a:pPr>
            <a:r>
              <a:rPr lang="en-GB" sz="2000" b="1" dirty="0">
                <a:solidFill>
                  <a:srgbClr val="FF0000"/>
                </a:solidFill>
                <a:cs typeface="Arial" panose="020B0604020202020204" pitchFamily="34" charset="0"/>
              </a:rPr>
              <a:t>P3.1 – Task 01 – </a:t>
            </a:r>
            <a:r>
              <a:rPr lang="en-GB" sz="2000" dirty="0">
                <a:solidFill>
                  <a:srgbClr val="FF0000"/>
                </a:solidFill>
                <a:cs typeface="Arial" panose="020B0604020202020204" pitchFamily="34" charset="0"/>
              </a:rPr>
              <a:t>For the three proposal needs, outline and explain the Internal System Unit Components necessary to meet the </a:t>
            </a:r>
            <a:r>
              <a:rPr lang="en-US" sz="2000" dirty="0">
                <a:solidFill>
                  <a:srgbClr val="FF0000"/>
                </a:solidFill>
                <a:cs typeface="Arial" panose="020B0604020202020204" pitchFamily="34" charset="0"/>
              </a:rPr>
              <a:t>school’s ICT purpose</a:t>
            </a:r>
            <a:r>
              <a:rPr lang="en-GB" sz="2000" dirty="0">
                <a:solidFill>
                  <a:srgbClr val="FF0000"/>
                </a:solidFill>
                <a:cs typeface="Arial" panose="020B0604020202020204" pitchFamily="34" charset="0"/>
              </a:rPr>
              <a:t>.</a:t>
            </a:r>
          </a:p>
        </p:txBody>
      </p:sp>
      <p:pic>
        <p:nvPicPr>
          <p:cNvPr id="7" name="Picture 6" descr="bios 1.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913" y="2743200"/>
            <a:ext cx="2017712" cy="1676400"/>
          </a:xfrm>
          <a:prstGeom prst="rect">
            <a:avLst/>
          </a:prstGeom>
          <a:ln>
            <a:noFill/>
          </a:ln>
          <a:effectLst>
            <a:outerShdw blurRad="292100" dist="139700" dir="2700000" algn="tl" rotWithShape="0">
              <a:srgbClr val="333333">
                <a:alpha val="65000"/>
              </a:srgbClr>
            </a:outerShdw>
          </a:effectLst>
        </p:spPr>
      </p:pic>
      <p:pic>
        <p:nvPicPr>
          <p:cNvPr id="9" name="Picture 8" descr="bios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363" y="1219200"/>
            <a:ext cx="1982787" cy="1149350"/>
          </a:xfrm>
          <a:prstGeom prst="rect">
            <a:avLst/>
          </a:prstGeom>
          <a:ln>
            <a:noFill/>
          </a:ln>
          <a:effectLst>
            <a:outerShdw blurRad="292100" dist="139700" dir="2700000" algn="tl" rotWithShape="0">
              <a:srgbClr val="333333">
                <a:alpha val="65000"/>
              </a:srgbClr>
            </a:outerShdw>
          </a:effectLst>
        </p:spPr>
      </p:pic>
      <p:pic>
        <p:nvPicPr>
          <p:cNvPr id="10" name="Picture 9" descr="bios 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761163" y="4830763"/>
            <a:ext cx="2049462" cy="1646237"/>
          </a:xfrm>
          <a:prstGeom prst="rect">
            <a:avLst/>
          </a:prstGeom>
          <a:ln>
            <a:noFill/>
          </a:ln>
          <a:effectLst>
            <a:outerShdw blurRad="292100" dist="139700" dir="2700000" algn="tl" rotWithShape="0">
              <a:srgbClr val="333333">
                <a:alpha val="65000"/>
              </a:srgbClr>
            </a:outerShdw>
          </a:effectLst>
        </p:spPr>
      </p:pic>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500" dirty="0" smtClean="0">
                <a:ea typeface="+mj-ea"/>
              </a:rPr>
              <a:t>P3.1 – Internal System Unit Components</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58608" y="1052736"/>
          <a:ext cx="1733872" cy="53949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3872"/>
              </a:tblGrid>
              <a:tr h="381000">
                <a:tc>
                  <a:txBody>
                    <a:bodyPr/>
                    <a:lstStyle/>
                    <a:p>
                      <a:pPr>
                        <a:spcAft>
                          <a:spcPts val="0"/>
                        </a:spcAft>
                      </a:pPr>
                      <a:endParaRPr lang="en-GB" sz="147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52821">
                <a:tc>
                  <a:txBody>
                    <a:bodyPr/>
                    <a:lstStyle/>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Better and bigger screens</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Can have multiple internal hard drives.</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Only need to change one thing to make it faster.</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Playing games</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Clutter, cables, leads, inputs and outputs.</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Not environmentally friendly when disposing of.</a:t>
                      </a:r>
                      <a:endParaRPr lang="en-GB" sz="1470" baseline="0" dirty="0" smtClean="0">
                        <a:solidFill>
                          <a:srgbClr val="FF0000"/>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6867"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488" y="1125538"/>
            <a:ext cx="15827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2250" y="1052513"/>
            <a:ext cx="6858000" cy="5816600"/>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GB" sz="1830" dirty="0">
                <a:cs typeface="Arial" panose="020B0604020202020204" pitchFamily="34" charset="0"/>
              </a:rPr>
              <a:t>There are many different types of computer in existence, we will focus on the most common ones.</a:t>
            </a:r>
          </a:p>
          <a:p>
            <a:pPr marL="342900" indent="-342900" eaLnBrk="1" hangingPunct="1">
              <a:buClr>
                <a:srgbClr val="00B050"/>
              </a:buClr>
              <a:buFont typeface="Wingdings 3" panose="05040102010807070707" pitchFamily="18" charset="2"/>
              <a:buChar char=""/>
              <a:defRPr/>
            </a:pPr>
            <a:r>
              <a:rPr lang="en-GB" sz="1830" b="1" dirty="0">
                <a:cs typeface="Arial" panose="020B0604020202020204" pitchFamily="34" charset="0"/>
              </a:rPr>
              <a:t>PC – </a:t>
            </a:r>
            <a:r>
              <a:rPr lang="en-US" sz="1830" dirty="0">
                <a:cs typeface="Arial" panose="020B0604020202020204" pitchFamily="34" charset="0"/>
              </a:rPr>
              <a:t>A PC/</a:t>
            </a:r>
            <a:r>
              <a:rPr lang="en-US" sz="1830" b="1" dirty="0">
                <a:solidFill>
                  <a:srgbClr val="FF0000"/>
                </a:solidFill>
                <a:cs typeface="Arial" panose="020B0604020202020204" pitchFamily="34" charset="0"/>
              </a:rPr>
              <a:t>Desktop</a:t>
            </a:r>
            <a:r>
              <a:rPr lang="en-US" sz="1830" dirty="0">
                <a:cs typeface="Arial" panose="020B0604020202020204" pitchFamily="34" charset="0"/>
              </a:rPr>
              <a:t> usually refers to a general purpose computer which is made up of separate monitor, keyboard and mouse and processing unit (Base) The term PC comes refers to a system which is IBM compatible, rather than Apple and sometimes gets confused with a Laptop.</a:t>
            </a:r>
          </a:p>
          <a:p>
            <a:pPr marL="342900" indent="-342900" eaLnBrk="1" hangingPunct="1">
              <a:buClr>
                <a:srgbClr val="00B050"/>
              </a:buClr>
              <a:buFont typeface="Wingdings 3" panose="05040102010807070707" pitchFamily="18" charset="2"/>
              <a:buChar char=""/>
              <a:defRPr/>
            </a:pPr>
            <a:r>
              <a:rPr lang="en-US" sz="1830" b="1" dirty="0">
                <a:cs typeface="Arial" panose="020B0604020202020204" pitchFamily="34" charset="0"/>
              </a:rPr>
              <a:t>Advantages</a:t>
            </a:r>
            <a:r>
              <a:rPr lang="en-US" sz="1830" dirty="0">
                <a:cs typeface="Arial" panose="020B0604020202020204" pitchFamily="34" charset="0"/>
              </a:rPr>
              <a:t> – Spare parts and connections tend to be standard reducing the price.</a:t>
            </a:r>
          </a:p>
          <a:p>
            <a:pPr marL="800100" lvl="1" indent="-342900" eaLnBrk="1" hangingPunct="1">
              <a:buClr>
                <a:srgbClr val="00B050"/>
              </a:buClr>
              <a:buFont typeface="Wingdings 3" panose="05040102010807070707" pitchFamily="18" charset="2"/>
              <a:buChar char=""/>
              <a:defRPr/>
            </a:pPr>
            <a:r>
              <a:rPr lang="en-US" sz="1830" dirty="0">
                <a:cs typeface="Arial" panose="020B0604020202020204" pitchFamily="34" charset="0"/>
              </a:rPr>
              <a:t>Desktops have to be a better specification (e.g. faster processor) for a given price (often due to size and construction restraints of a laptop)</a:t>
            </a:r>
          </a:p>
          <a:p>
            <a:pPr marL="342900" indent="-342900" eaLnBrk="1" hangingPunct="1">
              <a:buClr>
                <a:srgbClr val="00B050"/>
              </a:buClr>
              <a:buFont typeface="Wingdings 3" panose="05040102010807070707" pitchFamily="18" charset="2"/>
              <a:buChar char=""/>
              <a:defRPr/>
            </a:pPr>
            <a:r>
              <a:rPr lang="en-US" sz="1830" dirty="0">
                <a:cs typeface="Arial" panose="020B0604020202020204" pitchFamily="34" charset="0"/>
              </a:rPr>
              <a:t>The large case allows for heat dissipation.</a:t>
            </a:r>
          </a:p>
          <a:p>
            <a:pPr marL="342900" indent="-342900" eaLnBrk="1" hangingPunct="1">
              <a:buClr>
                <a:srgbClr val="00B050"/>
              </a:buClr>
              <a:buFont typeface="Wingdings 3" panose="05040102010807070707" pitchFamily="18" charset="2"/>
              <a:buChar char=""/>
              <a:defRPr/>
            </a:pPr>
            <a:r>
              <a:rPr lang="en-US" sz="1830" b="1" dirty="0">
                <a:cs typeface="Arial" panose="020B0604020202020204" pitchFamily="34" charset="0"/>
              </a:rPr>
              <a:t>Disadvantages</a:t>
            </a:r>
            <a:r>
              <a:rPr lang="en-US" sz="1830" dirty="0">
                <a:cs typeface="Arial" panose="020B0604020202020204" pitchFamily="34" charset="0"/>
              </a:rPr>
              <a:t> – They are not portable since they are made up of separate components.</a:t>
            </a:r>
          </a:p>
          <a:p>
            <a:pPr marL="800100" lvl="1" indent="-342900" eaLnBrk="1" hangingPunct="1">
              <a:buClr>
                <a:srgbClr val="00B050"/>
              </a:buClr>
              <a:buFont typeface="Wingdings 3" panose="05040102010807070707" pitchFamily="18" charset="2"/>
              <a:buChar char=""/>
              <a:defRPr/>
            </a:pPr>
            <a:r>
              <a:rPr lang="en-US" sz="1830" dirty="0">
                <a:cs typeface="Arial" panose="020B0604020202020204" pitchFamily="34" charset="0"/>
              </a:rPr>
              <a:t>All the components need to be hooked up with wiring, which can be quite complex and clutters up the desk space.</a:t>
            </a:r>
          </a:p>
          <a:p>
            <a:pPr marL="800100" lvl="1" indent="-342900" eaLnBrk="1" hangingPunct="1">
              <a:buClr>
                <a:srgbClr val="00B050"/>
              </a:buClr>
              <a:buFont typeface="Wingdings 3" panose="05040102010807070707" pitchFamily="18" charset="2"/>
              <a:buChar char=""/>
              <a:defRPr/>
            </a:pPr>
            <a:r>
              <a:rPr lang="en-US" sz="1830" dirty="0">
                <a:cs typeface="Arial" panose="020B0604020202020204" pitchFamily="34" charset="0"/>
              </a:rPr>
              <a:t>Because they are not portable, it is necessary to copy files when you want to do work elsewhere.</a:t>
            </a:r>
            <a:endParaRPr lang="en-GB" sz="1830" dirty="0">
              <a:cs typeface="Arial" panose="020B0604020202020204" pitchFamily="34" charset="0"/>
            </a:endParaRPr>
          </a:p>
        </p:txBody>
      </p:sp>
      <p:sp>
        <p:nvSpPr>
          <p:cNvPr id="7"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P3.2 – Computer Form Factors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58608" y="1052736"/>
          <a:ext cx="1733872" cy="564535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3872"/>
              </a:tblGrid>
              <a:tr h="387550">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22650">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Which one you would prefer and why.</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limitations in game playing or TV watching.</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many you have broken by accident.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Spills and how expensive it will be to repair compared to a PC.</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Lack of clutter, cables, leads, inputs and outputs.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8915"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263" y="1125538"/>
            <a:ext cx="16398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4150" y="1052513"/>
            <a:ext cx="6843713" cy="5848350"/>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GB" sz="1670" b="1" dirty="0">
                <a:solidFill>
                  <a:srgbClr val="FF0000"/>
                </a:solidFill>
                <a:cs typeface="Arial" panose="020B0604020202020204" pitchFamily="34" charset="0"/>
              </a:rPr>
              <a:t>Laptops (or Notebooks)</a:t>
            </a:r>
            <a:r>
              <a:rPr lang="en-GB" sz="1670" b="1" dirty="0">
                <a:cs typeface="Arial" panose="020B0604020202020204" pitchFamily="34" charset="0"/>
              </a:rPr>
              <a:t> – </a:t>
            </a:r>
            <a:r>
              <a:rPr lang="en-GB" sz="1670" dirty="0">
                <a:cs typeface="Arial" panose="020B0604020202020204" pitchFamily="34" charset="0"/>
              </a:rPr>
              <a:t>This refers to a range of computers where the monitor, keyboard, pointing device and processor are all together in one unit, making them more portable.</a:t>
            </a:r>
          </a:p>
          <a:p>
            <a:pPr marL="342900"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These have become the most common type of Computer in the home but not at work. Most companies prefer their staff not to be away from their desks. Over the decades of use, they have grown more powerful and in some ways smaller with better battery life. </a:t>
            </a:r>
          </a:p>
          <a:p>
            <a:pPr marL="342900" indent="-342900" eaLnBrk="1" hangingPunct="1">
              <a:buClr>
                <a:srgbClr val="00B050"/>
              </a:buClr>
              <a:buFont typeface="Wingdings 3" panose="05040102010807070707" pitchFamily="18" charset="2"/>
              <a:buChar char=""/>
              <a:defRPr/>
            </a:pPr>
            <a:r>
              <a:rPr lang="en-US" sz="1670" b="1" dirty="0">
                <a:cs typeface="Arial" panose="020B0604020202020204" pitchFamily="34" charset="0"/>
              </a:rPr>
              <a:t>Advantages</a:t>
            </a:r>
            <a:r>
              <a:rPr lang="en-US" sz="1670" dirty="0">
                <a:cs typeface="Arial" panose="020B0604020202020204" pitchFamily="34" charset="0"/>
              </a:rPr>
              <a:t> – Portable since all the devices are combined.</a:t>
            </a:r>
          </a:p>
          <a:p>
            <a:pPr marL="800100" lvl="1"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Low Weight (to aid portability)</a:t>
            </a:r>
          </a:p>
          <a:p>
            <a:pPr marL="800100" lvl="1"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Low power consumption (therefor longer battery life)</a:t>
            </a:r>
          </a:p>
          <a:p>
            <a:pPr marL="800100" lvl="1"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A processor that does not generate too much heat (cooling is vital)</a:t>
            </a:r>
          </a:p>
          <a:p>
            <a:pPr marL="800100" lvl="1"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Good for sampling and sensoring.</a:t>
            </a:r>
          </a:p>
          <a:p>
            <a:pPr marL="342900" indent="-342900" eaLnBrk="1" hangingPunct="1">
              <a:buClr>
                <a:srgbClr val="00B050"/>
              </a:buClr>
              <a:buFont typeface="Wingdings 3" panose="05040102010807070707" pitchFamily="18" charset="2"/>
              <a:buChar char=""/>
              <a:defRPr/>
            </a:pPr>
            <a:r>
              <a:rPr lang="en-US" sz="1670" b="1" dirty="0">
                <a:cs typeface="Arial" panose="020B0604020202020204" pitchFamily="34" charset="0"/>
              </a:rPr>
              <a:t>Disadvantages</a:t>
            </a:r>
            <a:r>
              <a:rPr lang="en-US" sz="1670" dirty="0">
                <a:cs typeface="Arial" panose="020B0604020202020204" pitchFamily="34" charset="0"/>
              </a:rPr>
              <a:t> – Since they are portable, they are easy to steal.</a:t>
            </a:r>
          </a:p>
          <a:p>
            <a:pPr marL="800100" lvl="1"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Limited battery life so the user has to carry a power supply.</a:t>
            </a:r>
          </a:p>
          <a:p>
            <a:pPr marL="800100" lvl="1"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Keyboards and pointing devices can be difficult to use.</a:t>
            </a:r>
          </a:p>
          <a:p>
            <a:pPr marL="800100" lvl="1"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Heat dissipation is more difficult due to the structure of the laptop.</a:t>
            </a:r>
          </a:p>
          <a:p>
            <a:pPr marL="800100" lvl="1"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Graphics on the screen will not be as good as a standalone. (e.g. Motion blur)</a:t>
            </a:r>
          </a:p>
          <a:p>
            <a:pPr marL="800100" lvl="1" indent="-342900" eaLnBrk="1" hangingPunct="1">
              <a:buClr>
                <a:srgbClr val="00B050"/>
              </a:buClr>
              <a:buFont typeface="Wingdings 3" panose="05040102010807070707" pitchFamily="18" charset="2"/>
              <a:buChar char=""/>
              <a:defRPr/>
            </a:pPr>
            <a:r>
              <a:rPr lang="en-US" sz="1670" dirty="0">
                <a:cs typeface="Arial" panose="020B0604020202020204" pitchFamily="34" charset="0"/>
              </a:rPr>
              <a:t>Restricted on the amount of devices that can be added at one time.</a:t>
            </a:r>
            <a:endParaRPr lang="en-GB" sz="1670" dirty="0">
              <a:cs typeface="Arial" panose="020B0604020202020204" pitchFamily="34" charset="0"/>
            </a:endParaRPr>
          </a:p>
        </p:txBody>
      </p:sp>
      <p:sp>
        <p:nvSpPr>
          <p:cNvPr id="7"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P3.2 – Computer Form Factors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58608" y="1052736"/>
          <a:ext cx="1733872" cy="560832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3872"/>
              </a:tblGrid>
              <a:tr h="38100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52821">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Small and easy to put away</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Comparison to tablets.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How a school could use them in a class.</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Smaller screen so more difficult to read.</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Lack of clutter, cables, leads, inputs and outputs.</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Screen displays web pages in a similar way to a computer and not a tablet.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40963"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263" y="1079500"/>
            <a:ext cx="16398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2250" y="1052513"/>
            <a:ext cx="6892925" cy="5786437"/>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GB" sz="1850" b="1" dirty="0">
                <a:solidFill>
                  <a:srgbClr val="FF0000"/>
                </a:solidFill>
                <a:cs typeface="Arial" panose="020B0604020202020204" pitchFamily="34" charset="0"/>
              </a:rPr>
              <a:t>Netbook</a:t>
            </a:r>
            <a:r>
              <a:rPr lang="en-GB" sz="1850" b="1" dirty="0">
                <a:cs typeface="Arial" panose="020B0604020202020204" pitchFamily="34" charset="0"/>
              </a:rPr>
              <a:t> – </a:t>
            </a:r>
            <a:r>
              <a:rPr lang="en-GB" sz="1850" dirty="0">
                <a:cs typeface="Arial" panose="020B0604020202020204" pitchFamily="34" charset="0"/>
              </a:rPr>
              <a:t>This</a:t>
            </a:r>
            <a:r>
              <a:rPr lang="en-US" sz="1850" dirty="0">
                <a:cs typeface="Arial" panose="020B0604020202020204" pitchFamily="34" charset="0"/>
              </a:rPr>
              <a:t> is a term used to describe a computer that can almost fit into your hand and is a smaller version of a Laptop. They used to be knows as </a:t>
            </a:r>
            <a:r>
              <a:rPr lang="en-US" sz="1850" b="1" dirty="0">
                <a:cs typeface="Arial" panose="020B0604020202020204" pitchFamily="34" charset="0"/>
              </a:rPr>
              <a:t>Palmtop</a:t>
            </a:r>
            <a:r>
              <a:rPr lang="en-US" sz="1850" dirty="0">
                <a:cs typeface="Arial" panose="020B0604020202020204" pitchFamily="34" charset="0"/>
              </a:rPr>
              <a:t> computers but this term now generally applies to much smaller devices which use touch screens and often a stylus to key in data.</a:t>
            </a:r>
          </a:p>
          <a:p>
            <a:pPr marL="342900" indent="-342900" eaLnBrk="1" hangingPunct="1">
              <a:buClr>
                <a:srgbClr val="00B050"/>
              </a:buClr>
              <a:buFont typeface="Wingdings 3" panose="05040102010807070707" pitchFamily="18" charset="2"/>
              <a:buChar char=""/>
              <a:defRPr/>
            </a:pPr>
            <a:r>
              <a:rPr lang="en-US" sz="1850" b="1" dirty="0">
                <a:cs typeface="Arial" panose="020B0604020202020204" pitchFamily="34" charset="0"/>
              </a:rPr>
              <a:t>Advantages</a:t>
            </a:r>
            <a:r>
              <a:rPr lang="en-US" sz="1850" dirty="0">
                <a:cs typeface="Arial" panose="020B0604020202020204" pitchFamily="34" charset="0"/>
              </a:rPr>
              <a:t> – They have many of the features of Laptops therefor have similar advantages.</a:t>
            </a:r>
          </a:p>
          <a:p>
            <a:pPr marL="800100" lvl="1" indent="-342900" eaLnBrk="1" hangingPunct="1">
              <a:buClr>
                <a:srgbClr val="00B050"/>
              </a:buClr>
              <a:buFont typeface="Wingdings 3" panose="05040102010807070707" pitchFamily="18" charset="2"/>
              <a:buChar char=""/>
              <a:defRPr/>
            </a:pPr>
            <a:r>
              <a:rPr lang="en-US" sz="1850" dirty="0">
                <a:cs typeface="Arial" panose="020B0604020202020204" pitchFamily="34" charset="0"/>
              </a:rPr>
              <a:t>They are more portable and use less battery life die to their limited functionality.</a:t>
            </a:r>
          </a:p>
          <a:p>
            <a:pPr marL="800100" lvl="1" indent="-342900" eaLnBrk="1" hangingPunct="1">
              <a:buClr>
                <a:srgbClr val="00B050"/>
              </a:buClr>
              <a:buFont typeface="Wingdings 3" panose="05040102010807070707" pitchFamily="18" charset="2"/>
              <a:buChar char=""/>
              <a:defRPr/>
            </a:pPr>
            <a:r>
              <a:rPr lang="en-US" sz="1850" dirty="0">
                <a:cs typeface="Arial" panose="020B0604020202020204" pitchFamily="34" charset="0"/>
              </a:rPr>
              <a:t>Tend to have no moving parts (therefor better battery usage).</a:t>
            </a:r>
          </a:p>
          <a:p>
            <a:pPr marL="342900" indent="-342900" eaLnBrk="1" hangingPunct="1">
              <a:buClr>
                <a:srgbClr val="00B050"/>
              </a:buClr>
              <a:buFont typeface="Wingdings 3" panose="05040102010807070707" pitchFamily="18" charset="2"/>
              <a:buChar char=""/>
              <a:defRPr/>
            </a:pPr>
            <a:r>
              <a:rPr lang="en-US" sz="1850" b="1" dirty="0">
                <a:cs typeface="Arial" panose="020B0604020202020204" pitchFamily="34" charset="0"/>
              </a:rPr>
              <a:t>Disadvantages</a:t>
            </a:r>
            <a:r>
              <a:rPr lang="en-US" sz="1850" dirty="0">
                <a:cs typeface="Arial" panose="020B0604020202020204" pitchFamily="34" charset="0"/>
              </a:rPr>
              <a:t> – They do not have optical drives (CD, DVD) which makes installing difficult.</a:t>
            </a:r>
          </a:p>
          <a:p>
            <a:pPr marL="800100" lvl="1" indent="-342900" eaLnBrk="1" hangingPunct="1">
              <a:buClr>
                <a:srgbClr val="00B050"/>
              </a:buClr>
              <a:buFont typeface="Wingdings 3" panose="05040102010807070707" pitchFamily="18" charset="2"/>
              <a:buChar char=""/>
              <a:defRPr/>
            </a:pPr>
            <a:r>
              <a:rPr lang="en-GB" sz="1850" dirty="0">
                <a:cs typeface="Arial" panose="020B0604020202020204" pitchFamily="34" charset="0"/>
              </a:rPr>
              <a:t>The keyboards are only about 80% the size of Laptop keyboards.</a:t>
            </a:r>
          </a:p>
          <a:p>
            <a:pPr marL="800100" lvl="1" indent="-342900" eaLnBrk="1" hangingPunct="1">
              <a:buClr>
                <a:srgbClr val="00B050"/>
              </a:buClr>
              <a:buFont typeface="Wingdings 3" panose="05040102010807070707" pitchFamily="18" charset="2"/>
              <a:buChar char=""/>
              <a:defRPr/>
            </a:pPr>
            <a:r>
              <a:rPr lang="en-GB" sz="1850" dirty="0">
                <a:cs typeface="Arial" panose="020B0604020202020204" pitchFamily="34" charset="0"/>
              </a:rPr>
              <a:t>They lack some of the features found</a:t>
            </a:r>
            <a:br>
              <a:rPr lang="en-GB" sz="1850" dirty="0">
                <a:cs typeface="Arial" panose="020B0604020202020204" pitchFamily="34" charset="0"/>
              </a:rPr>
            </a:br>
            <a:r>
              <a:rPr lang="en-GB" sz="1850" dirty="0">
                <a:cs typeface="Arial" panose="020B0604020202020204" pitchFamily="34" charset="0"/>
              </a:rPr>
              <a:t>in larger machines, principally due to </a:t>
            </a:r>
            <a:br>
              <a:rPr lang="en-GB" sz="1850" dirty="0">
                <a:cs typeface="Arial" panose="020B0604020202020204" pitchFamily="34" charset="0"/>
              </a:rPr>
            </a:br>
            <a:r>
              <a:rPr lang="en-GB" sz="1850" dirty="0">
                <a:cs typeface="Arial" panose="020B0604020202020204" pitchFamily="34" charset="0"/>
              </a:rPr>
              <a:t>the size constraints.</a:t>
            </a:r>
          </a:p>
          <a:p>
            <a:pPr marL="800100" lvl="1" indent="-342900" eaLnBrk="1" hangingPunct="1">
              <a:buClr>
                <a:srgbClr val="00B050"/>
              </a:buClr>
              <a:buFont typeface="Wingdings 3" panose="05040102010807070707" pitchFamily="18" charset="2"/>
              <a:buChar char=""/>
              <a:defRPr/>
            </a:pPr>
            <a:r>
              <a:rPr lang="en-GB" sz="1850" dirty="0">
                <a:cs typeface="Arial" panose="020B0604020202020204" pitchFamily="34" charset="0"/>
              </a:rPr>
              <a:t>Cheaper to purchase due to their </a:t>
            </a:r>
            <a:br>
              <a:rPr lang="en-GB" sz="1850" dirty="0">
                <a:cs typeface="Arial" panose="020B0604020202020204" pitchFamily="34" charset="0"/>
              </a:rPr>
            </a:br>
            <a:r>
              <a:rPr lang="en-GB" sz="1850" dirty="0">
                <a:cs typeface="Arial" panose="020B0604020202020204" pitchFamily="34" charset="0"/>
              </a:rPr>
              <a:t>limited capacity.</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76825" y="5157788"/>
            <a:ext cx="2016125" cy="1511300"/>
          </a:xfrm>
          <a:prstGeom prst="rect">
            <a:avLst/>
          </a:prstGeom>
          <a:ln>
            <a:noFill/>
          </a:ln>
          <a:effectLst>
            <a:outerShdw blurRad="292100" dist="139700" dir="2700000" algn="tl" rotWithShape="0">
              <a:srgbClr val="333333">
                <a:alpha val="65000"/>
              </a:srgbClr>
            </a:outerShdw>
          </a:effectLst>
        </p:spPr>
      </p:pic>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P3.2 – Computer Form Factors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234808" y="1052736"/>
          <a:ext cx="1657672" cy="560832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57672"/>
              </a:tblGrid>
              <a:tr h="38100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52821">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The popularity of the </a:t>
                      </a:r>
                      <a:r>
                        <a:rPr lang="en-GB" sz="1400" baseline="0" dirty="0" err="1" smtClean="0">
                          <a:solidFill>
                            <a:srgbClr val="FF0000"/>
                          </a:solidFill>
                          <a:effectLst/>
                          <a:latin typeface="Arial" pitchFamily="34" charset="0"/>
                          <a:ea typeface="Times New Roman"/>
                          <a:cs typeface="Arial" pitchFamily="34" charset="0"/>
                        </a:rPr>
                        <a:t>iMAC’s</a:t>
                      </a:r>
                      <a:endParaRPr lang="en-GB" sz="140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How easy it is to rotate and move them.</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How good a suite of these would look in your school.</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Sometimes the power button is difficult to get to.</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Lack of clutter, cables, leads, inputs and outputs.</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Where the heat comes out of the machines.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43011"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1125538"/>
            <a:ext cx="15668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9388" y="1052513"/>
            <a:ext cx="6921500" cy="5786437"/>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GB" sz="1850" b="1" dirty="0">
                <a:solidFill>
                  <a:srgbClr val="FF0000"/>
                </a:solidFill>
                <a:cs typeface="Arial" panose="020B0604020202020204" pitchFamily="34" charset="0"/>
              </a:rPr>
              <a:t>All-In-Ones </a:t>
            </a:r>
            <a:r>
              <a:rPr lang="en-GB" sz="1850" b="1" dirty="0">
                <a:cs typeface="Arial" panose="020B0604020202020204" pitchFamily="34" charset="0"/>
              </a:rPr>
              <a:t>– </a:t>
            </a:r>
            <a:r>
              <a:rPr lang="en-GB" sz="1850" dirty="0">
                <a:cs typeface="Arial" panose="020B0604020202020204" pitchFamily="34" charset="0"/>
              </a:rPr>
              <a:t>These are computers that have all the components built into the one shape, all within the monitor, usually with the DVD drive vertical, thin so the hard drives are smaller in size (not in capacity) and take up a lot less room than a standard PC. Over the years these have become thinner and larger making them good for an office environment.</a:t>
            </a:r>
          </a:p>
          <a:p>
            <a:pPr marL="285750" indent="-285750" eaLnBrk="1" hangingPunct="1">
              <a:buClr>
                <a:srgbClr val="00B050"/>
              </a:buClr>
              <a:buSzPct val="68000"/>
              <a:buFont typeface="Wingdings 3" panose="05040102010807070707" pitchFamily="18" charset="2"/>
              <a:buChar char=""/>
              <a:defRPr/>
            </a:pPr>
            <a:r>
              <a:rPr lang="en-IE" sz="1850" b="1" dirty="0">
                <a:cs typeface="Arial" panose="020B0604020202020204" pitchFamily="34" charset="0"/>
              </a:rPr>
              <a:t>Advantages</a:t>
            </a:r>
            <a:r>
              <a:rPr lang="en-IE" sz="1850" dirty="0">
                <a:cs typeface="Arial" panose="020B0604020202020204" pitchFamily="34" charset="0"/>
              </a:rPr>
              <a:t> – Footprint (amount of desk space they take up)</a:t>
            </a:r>
          </a:p>
          <a:p>
            <a:pPr marL="742950" lvl="1" indent="-285750" eaLnBrk="1" hangingPunct="1">
              <a:buClr>
                <a:srgbClr val="00B050"/>
              </a:buClr>
              <a:buSzPct val="68000"/>
              <a:buFont typeface="Wingdings 3" panose="05040102010807070707" pitchFamily="18" charset="2"/>
              <a:buChar char=""/>
              <a:defRPr/>
            </a:pPr>
            <a:r>
              <a:rPr lang="en-IE" sz="1850" dirty="0">
                <a:cs typeface="Arial" panose="020B0604020202020204" pitchFamily="34" charset="0"/>
              </a:rPr>
              <a:t>Less wiring needed (less risk of tripping)</a:t>
            </a:r>
          </a:p>
          <a:p>
            <a:pPr marL="742950" lvl="1" indent="-285750" eaLnBrk="1" hangingPunct="1">
              <a:buClr>
                <a:srgbClr val="00B050"/>
              </a:buClr>
              <a:buSzPct val="68000"/>
              <a:buFont typeface="Wingdings 3" panose="05040102010807070707" pitchFamily="18" charset="2"/>
              <a:buChar char=""/>
              <a:defRPr/>
            </a:pPr>
            <a:r>
              <a:rPr lang="en-IE" sz="1850" dirty="0">
                <a:cs typeface="Arial" panose="020B0604020202020204" pitchFamily="34" charset="0"/>
              </a:rPr>
              <a:t>Easier to disconnect and move.</a:t>
            </a:r>
          </a:p>
          <a:p>
            <a:pPr marL="742950" lvl="1" indent="-285750" eaLnBrk="1" hangingPunct="1">
              <a:buClr>
                <a:srgbClr val="00B050"/>
              </a:buClr>
              <a:buSzPct val="68000"/>
              <a:buFont typeface="Wingdings 3" panose="05040102010807070707" pitchFamily="18" charset="2"/>
              <a:buChar char=""/>
              <a:defRPr/>
            </a:pPr>
            <a:r>
              <a:rPr lang="en-IE" sz="1850" dirty="0">
                <a:cs typeface="Arial" panose="020B0604020202020204" pitchFamily="34" charset="0"/>
              </a:rPr>
              <a:t>Convenience in accessing USB sockets.</a:t>
            </a:r>
          </a:p>
          <a:p>
            <a:pPr marL="285750" indent="-285750" eaLnBrk="1" hangingPunct="1">
              <a:buClr>
                <a:srgbClr val="00B050"/>
              </a:buClr>
              <a:buSzPct val="68000"/>
              <a:buFont typeface="Wingdings 3" panose="05040102010807070707" pitchFamily="18" charset="2"/>
              <a:buChar char=""/>
              <a:defRPr/>
            </a:pPr>
            <a:r>
              <a:rPr lang="en-IE" sz="1850" b="1" dirty="0">
                <a:cs typeface="Arial" panose="020B0604020202020204" pitchFamily="34" charset="0"/>
              </a:rPr>
              <a:t>Disadvantages</a:t>
            </a:r>
            <a:r>
              <a:rPr lang="en-IE" sz="1850" dirty="0">
                <a:cs typeface="Arial" panose="020B0604020202020204" pitchFamily="34" charset="0"/>
              </a:rPr>
              <a:t> – Harder to repair individual problems due to the complex nature of their build.</a:t>
            </a:r>
          </a:p>
          <a:p>
            <a:pPr marL="742950" lvl="1" indent="-285750" eaLnBrk="1" hangingPunct="1">
              <a:buClr>
                <a:srgbClr val="00B050"/>
              </a:buClr>
              <a:buSzPct val="68000"/>
              <a:buFont typeface="Wingdings 3" panose="05040102010807070707" pitchFamily="18" charset="2"/>
              <a:buChar char=""/>
              <a:defRPr/>
            </a:pPr>
            <a:r>
              <a:rPr lang="en-IE" sz="1850" dirty="0">
                <a:cs typeface="Arial" panose="020B0604020202020204" pitchFamily="34" charset="0"/>
              </a:rPr>
              <a:t>Easier and often more likely to steal.</a:t>
            </a:r>
          </a:p>
          <a:p>
            <a:pPr marL="742950" lvl="1" indent="-285750" eaLnBrk="1" hangingPunct="1">
              <a:buClr>
                <a:srgbClr val="00B050"/>
              </a:buClr>
              <a:buSzPct val="68000"/>
              <a:buFont typeface="Wingdings 3" panose="05040102010807070707" pitchFamily="18" charset="2"/>
              <a:buChar char=""/>
              <a:defRPr/>
            </a:pPr>
            <a:r>
              <a:rPr lang="en-IE" sz="1850" dirty="0">
                <a:cs typeface="Arial" panose="020B0604020202020204" pitchFamily="34" charset="0"/>
              </a:rPr>
              <a:t>Harder to upgrade (the components inside are designed to fit into a small area so replacing or upgrading a part for a physically larger part is more difficult).</a:t>
            </a:r>
          </a:p>
          <a:p>
            <a:pPr eaLnBrk="1" hangingPunct="1">
              <a:buClr>
                <a:srgbClr val="00B050"/>
              </a:buClr>
              <a:buSzPct val="68000"/>
              <a:defRPr/>
            </a:pPr>
            <a:r>
              <a:rPr lang="en-IE" sz="1850" b="1" dirty="0">
                <a:solidFill>
                  <a:srgbClr val="FF0000"/>
                </a:solidFill>
                <a:cs typeface="Arial" panose="020B0604020202020204" pitchFamily="34" charset="0"/>
              </a:rPr>
              <a:t>P3.2 – Task 02 - </a:t>
            </a:r>
            <a:r>
              <a:rPr lang="en-US" sz="1850" dirty="0">
                <a:solidFill>
                  <a:srgbClr val="FF0000"/>
                </a:solidFill>
                <a:cs typeface="Arial" panose="020B0604020202020204" pitchFamily="34" charset="0"/>
              </a:rPr>
              <a:t>For the three proposal needs, outline and explain the Computer Form Factors necessary to meet the </a:t>
            </a:r>
            <a:r>
              <a:rPr lang="en-US" sz="2000" dirty="0">
                <a:solidFill>
                  <a:srgbClr val="FF0000"/>
                </a:solidFill>
                <a:cs typeface="Arial" panose="020B0604020202020204" pitchFamily="34" charset="0"/>
              </a:rPr>
              <a:t>school’s ICT purpose</a:t>
            </a:r>
            <a:r>
              <a:rPr lang="en-US" sz="1850" dirty="0">
                <a:solidFill>
                  <a:srgbClr val="FF0000"/>
                </a:solidFill>
                <a:cs typeface="Arial" panose="020B0604020202020204" pitchFamily="34" charset="0"/>
              </a:rPr>
              <a:t>.</a:t>
            </a: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P3.2 – Computer Form Factors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pPr fontAlgn="auto">
              <a:spcAft>
                <a:spcPts val="0"/>
              </a:spcAft>
              <a:defRPr/>
            </a:pPr>
            <a:r>
              <a:rPr lang="en-GB" sz="4000" dirty="0" smtClean="0">
                <a:ea typeface="+mj-ea"/>
              </a:rPr>
              <a:t>Assessment Criteria</a:t>
            </a:r>
            <a:endParaRPr lang="en-GB" sz="3900" dirty="0" smtClean="0">
              <a:ea typeface="+mj-ea"/>
            </a:endParaRPr>
          </a:p>
        </p:txBody>
      </p:sp>
      <p:graphicFrame>
        <p:nvGraphicFramePr>
          <p:cNvPr id="4" name="Table 3"/>
          <p:cNvGraphicFramePr>
            <a:graphicFrameLocks noGrp="1"/>
          </p:cNvGraphicFramePr>
          <p:nvPr/>
        </p:nvGraphicFramePr>
        <p:xfrm>
          <a:off x="250825" y="1062038"/>
          <a:ext cx="8642350" cy="5570537"/>
        </p:xfrm>
        <a:graphic>
          <a:graphicData uri="http://schemas.openxmlformats.org/drawingml/2006/table">
            <a:tbl>
              <a:tblPr firstRow="1" bandRow="1">
                <a:tableStyleId>{B301B821-A1FF-4177-AEE7-76D212191A09}</a:tableStyleId>
              </a:tblPr>
              <a:tblGrid>
                <a:gridCol w="1888245"/>
                <a:gridCol w="2541868"/>
                <a:gridCol w="1960869"/>
                <a:gridCol w="2251368"/>
              </a:tblGrid>
              <a:tr h="1585050">
                <a:tc>
                  <a:txBody>
                    <a:bodyPr/>
                    <a:lstStyle/>
                    <a:p>
                      <a:pPr algn="ctr"/>
                      <a:r>
                        <a:rPr lang="en-GB" sz="1400" dirty="0" smtClean="0">
                          <a:latin typeface="Arial" panose="020B0604020202020204" pitchFamily="34" charset="0"/>
                          <a:cs typeface="Arial" panose="020B0604020202020204" pitchFamily="34" charset="0"/>
                        </a:rPr>
                        <a:t>The Learner will</a:t>
                      </a:r>
                      <a:endParaRPr lang="en-GB" sz="1400" b="0" dirty="0">
                        <a:latin typeface="Arial" panose="020B0604020202020204" pitchFamily="34" charset="0"/>
                        <a:cs typeface="Arial" panose="020B0604020202020204" pitchFamily="34" charset="0"/>
                      </a:endParaRPr>
                    </a:p>
                  </a:txBody>
                  <a:tcPr marL="91455" marR="91455" marT="45723" marB="45723"/>
                </a:tc>
                <a:tc>
                  <a:txBody>
                    <a:bodyPr/>
                    <a:lstStyle/>
                    <a:p>
                      <a:pPr algn="l"/>
                      <a:r>
                        <a:rPr lang="en-US" sz="1400" dirty="0" smtClean="0">
                          <a:latin typeface="Arial" panose="020B0604020202020204" pitchFamily="34" charset="0"/>
                          <a:cs typeface="Arial" panose="020B0604020202020204" pitchFamily="34" charset="0"/>
                        </a:rPr>
                        <a:t>Pass</a:t>
                      </a:r>
                    </a:p>
                    <a:p>
                      <a:pPr algn="l"/>
                      <a:r>
                        <a:rPr lang="en-US" sz="1400" dirty="0" smtClean="0">
                          <a:latin typeface="Arial" panose="020B0604020202020204" pitchFamily="34" charset="0"/>
                          <a:cs typeface="Arial" panose="020B0604020202020204" pitchFamily="34" charset="0"/>
                        </a:rPr>
                        <a:t>The assessment criteria are the pass</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requirements for</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this unit.</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learner can:</a:t>
                      </a:r>
                      <a:endParaRPr lang="en-GB" sz="1400" b="0" dirty="0">
                        <a:latin typeface="Arial" panose="020B0604020202020204" pitchFamily="34" charset="0"/>
                        <a:cs typeface="Arial" panose="020B0604020202020204" pitchFamily="34" charset="0"/>
                      </a:endParaRPr>
                    </a:p>
                  </a:txBody>
                  <a:tcPr marL="91455" marR="91455" marT="45723" marB="45723"/>
                </a:tc>
                <a:tc>
                  <a:txBody>
                    <a:bodyPr/>
                    <a:lstStyle/>
                    <a:p>
                      <a:pPr algn="l"/>
                      <a:r>
                        <a:rPr lang="en-US" sz="1400" dirty="0" smtClean="0">
                          <a:latin typeface="Arial" panose="020B0604020202020204" pitchFamily="34" charset="0"/>
                          <a:cs typeface="Arial" panose="020B0604020202020204" pitchFamily="34" charset="0"/>
                        </a:rPr>
                        <a:t>Merit</a:t>
                      </a:r>
                    </a:p>
                    <a:p>
                      <a:pPr algn="l"/>
                      <a:r>
                        <a:rPr lang="en-US" sz="1400" dirty="0" smtClean="0">
                          <a:latin typeface="Arial" panose="020B0604020202020204" pitchFamily="34" charset="0"/>
                          <a:cs typeface="Arial" panose="020B0604020202020204" pitchFamily="34" charset="0"/>
                        </a:rPr>
                        <a:t>To achieve a merit the</a:t>
                      </a:r>
                    </a:p>
                    <a:p>
                      <a:pPr algn="l"/>
                      <a:r>
                        <a:rPr lang="en-US" sz="1400" dirty="0" smtClean="0">
                          <a:latin typeface="Arial" panose="020B0604020202020204" pitchFamily="34" charset="0"/>
                          <a:cs typeface="Arial" panose="020B0604020202020204" pitchFamily="34" charset="0"/>
                        </a:rPr>
                        <a:t>evidence must show that, in</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addition to the pass criteria,</a:t>
                      </a:r>
                      <a:r>
                        <a:rPr lang="en-US" sz="1400" baseline="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learner is able to:</a:t>
                      </a:r>
                      <a:endParaRPr lang="en-GB" sz="1400" b="0" dirty="0">
                        <a:latin typeface="Arial" panose="020B0604020202020204" pitchFamily="34" charset="0"/>
                        <a:cs typeface="Arial" panose="020B0604020202020204" pitchFamily="34" charset="0"/>
                      </a:endParaRPr>
                    </a:p>
                  </a:txBody>
                  <a:tcPr marL="91455" marR="91455" marT="45723" marB="45723"/>
                </a:tc>
                <a:tc>
                  <a:txBody>
                    <a:bodyPr/>
                    <a:lstStyle/>
                    <a:p>
                      <a:pPr algn="l"/>
                      <a:r>
                        <a:rPr lang="en-US" sz="1400" dirty="0" smtClean="0">
                          <a:latin typeface="Arial" panose="020B0604020202020204" pitchFamily="34" charset="0"/>
                          <a:cs typeface="Arial" panose="020B0604020202020204" pitchFamily="34" charset="0"/>
                        </a:rPr>
                        <a:t>Distinction</a:t>
                      </a:r>
                    </a:p>
                    <a:p>
                      <a:pPr algn="l"/>
                      <a:r>
                        <a:rPr lang="en-US" sz="1400" dirty="0" smtClean="0">
                          <a:latin typeface="Arial" panose="020B0604020202020204" pitchFamily="34" charset="0"/>
                          <a:cs typeface="Arial" panose="020B0604020202020204" pitchFamily="34" charset="0"/>
                        </a:rPr>
                        <a:t>To achieve a distinction the evidence must show that, in addition to the pass and merit criteria, the learner is able to:</a:t>
                      </a:r>
                      <a:endParaRPr lang="en-GB" sz="1400" b="0" dirty="0">
                        <a:latin typeface="Arial" panose="020B0604020202020204" pitchFamily="34" charset="0"/>
                        <a:cs typeface="Arial" panose="020B0604020202020204" pitchFamily="34" charset="0"/>
                      </a:endParaRPr>
                    </a:p>
                  </a:txBody>
                  <a:tcPr marL="91455" marR="91455" marT="45723" marB="45723"/>
                </a:tc>
              </a:tr>
              <a:tr h="731562">
                <a:tc>
                  <a:txBody>
                    <a:bodyPr/>
                    <a:lstStyle/>
                    <a:p>
                      <a:r>
                        <a:rPr kumimoji="0" lang="en-US" sz="1400" u="none" strike="noStrike" kern="1200" baseline="0" dirty="0" smtClean="0">
                          <a:latin typeface="Arial" panose="020B0604020202020204" pitchFamily="34" charset="0"/>
                          <a:cs typeface="Arial" panose="020B0604020202020204" pitchFamily="34" charset="0"/>
                        </a:rPr>
                        <a:t>1. Understand the roles of IT technical support</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a:txBody>
                    <a:bodyPr/>
                    <a:lstStyle/>
                    <a:p>
                      <a:r>
                        <a:rPr kumimoji="0" lang="en-GB" sz="1400" b="1" u="none" strike="noStrike" kern="1200" baseline="0" dirty="0" smtClean="0">
                          <a:latin typeface="Arial" panose="020B0604020202020204" pitchFamily="34" charset="0"/>
                          <a:cs typeface="Arial" panose="020B0604020202020204" pitchFamily="34" charset="0"/>
                        </a:rPr>
                        <a:t>P1</a:t>
                      </a:r>
                      <a:r>
                        <a:rPr kumimoji="0" lang="en-GB" sz="1400" u="none" strike="noStrike" kern="1200" baseline="0" dirty="0" smtClean="0">
                          <a:latin typeface="Arial" panose="020B0604020202020204" pitchFamily="34" charset="0"/>
                          <a:cs typeface="Arial" panose="020B0604020202020204" pitchFamily="34" charset="0"/>
                        </a:rPr>
                        <a:t> - </a:t>
                      </a:r>
                      <a:r>
                        <a:rPr kumimoji="0" lang="en-US" sz="1400" u="none" strike="noStrike" kern="1200" baseline="0" dirty="0" smtClean="0">
                          <a:latin typeface="Arial" panose="020B0604020202020204" pitchFamily="34" charset="0"/>
                          <a:cs typeface="Arial" panose="020B0604020202020204" pitchFamily="34" charset="0"/>
                        </a:rPr>
                        <a:t>Explain the role of an IT support technician in an organisation</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a:txBody>
                    <a:bodyPr/>
                    <a:lstStyle/>
                    <a:p>
                      <a:pPr algn="l"/>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a:txBody>
                    <a:bodyPr/>
                    <a:lstStyle/>
                    <a:p>
                      <a:pPr algn="l"/>
                      <a:r>
                        <a:rPr kumimoji="0"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D1</a:t>
                      </a:r>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 Compare the activities of different IT technician roles</a:t>
                      </a:r>
                    </a:p>
                  </a:txBody>
                  <a:tcPr marL="91455" marR="91455" marT="45723" marB="45723"/>
                </a:tc>
              </a:tr>
              <a:tr h="944934">
                <a:tc>
                  <a:txBody>
                    <a:bodyPr/>
                    <a:lstStyle/>
                    <a:p>
                      <a:r>
                        <a:rPr kumimoji="0" lang="en-US" sz="1400" u="none" strike="noStrike" kern="1200" baseline="0" dirty="0" smtClean="0">
                          <a:latin typeface="Arial" panose="020B0604020202020204" pitchFamily="34" charset="0"/>
                          <a:cs typeface="Arial" panose="020B0604020202020204" pitchFamily="34" charset="0"/>
                        </a:rPr>
                        <a:t>2. Be able to design IT systems to meet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a:txBody>
                    <a:bodyPr/>
                    <a:lstStyle/>
                    <a:p>
                      <a:r>
                        <a:rPr kumimoji="0" lang="en-US" sz="1400" b="1" u="none" strike="noStrike" kern="1200" baseline="0" dirty="0" smtClean="0">
                          <a:latin typeface="Arial" panose="020B0604020202020204" pitchFamily="34" charset="0"/>
                          <a:cs typeface="Arial" panose="020B0604020202020204" pitchFamily="34" charset="0"/>
                        </a:rPr>
                        <a:t>P2</a:t>
                      </a:r>
                      <a:r>
                        <a:rPr kumimoji="0" lang="en-US" sz="1400" u="none" strike="noStrike" kern="1200" baseline="0" dirty="0" smtClean="0">
                          <a:latin typeface="Arial" panose="020B0604020202020204" pitchFamily="34" charset="0"/>
                          <a:cs typeface="Arial" panose="020B0604020202020204" pitchFamily="34" charset="0"/>
                        </a:rPr>
                        <a:t>: Propose an IT system to meet specified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a:txBody>
                    <a:bodyPr/>
                    <a:lstStyle/>
                    <a:p>
                      <a:r>
                        <a:rPr kumimoji="0" lang="en-US" sz="1400" b="1" u="none" strike="noStrike" kern="1200" baseline="0" dirty="0" smtClean="0">
                          <a:latin typeface="Arial" panose="020B0604020202020204" pitchFamily="34" charset="0"/>
                          <a:cs typeface="Arial" panose="020B0604020202020204" pitchFamily="34" charset="0"/>
                        </a:rPr>
                        <a:t>M1</a:t>
                      </a:r>
                      <a:r>
                        <a:rPr kumimoji="0" lang="en-US" sz="1400" u="none" strike="noStrike" kern="1200" baseline="0" dirty="0" smtClean="0">
                          <a:latin typeface="Arial" panose="020B0604020202020204" pitchFamily="34" charset="0"/>
                          <a:cs typeface="Arial" panose="020B0604020202020204" pitchFamily="34" charset="0"/>
                        </a:rPr>
                        <a:t> -Justify how the design meets the</a:t>
                      </a:r>
                    </a:p>
                    <a:p>
                      <a:r>
                        <a:rPr kumimoji="0" lang="en-US" sz="1400" u="none" strike="noStrike" kern="1200" baseline="0" dirty="0" smtClean="0">
                          <a:latin typeface="Arial" panose="020B0604020202020204" pitchFamily="34" charset="0"/>
                          <a:cs typeface="Arial" panose="020B0604020202020204" pitchFamily="34" charset="0"/>
                        </a:rPr>
                        <a:t>specified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r>
              <a:tr h="731562">
                <a:tc rowSpan="2">
                  <a:txBody>
                    <a:bodyPr/>
                    <a:lstStyle/>
                    <a:p>
                      <a:r>
                        <a:rPr kumimoji="0" lang="en-US" sz="1400" u="none" strike="noStrike" kern="1200" baseline="0" dirty="0" smtClean="0">
                          <a:latin typeface="Arial" panose="020B0604020202020204" pitchFamily="34" charset="0"/>
                          <a:cs typeface="Arial" panose="020B0604020202020204" pitchFamily="34" charset="0"/>
                        </a:rPr>
                        <a:t>3. Be able to select the components for the designed IT systems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solidFill>
                      <a:srgbClr val="FFC000"/>
                    </a:solidFill>
                  </a:tcPr>
                </a:tc>
                <a:tc>
                  <a:txBody>
                    <a:bodyPr/>
                    <a:lstStyle/>
                    <a:p>
                      <a:r>
                        <a:rPr kumimoji="0" lang="en-US" sz="1400" b="1" u="none" strike="noStrike" kern="1200" baseline="0" dirty="0" smtClean="0">
                          <a:latin typeface="Arial" panose="020B0604020202020204" pitchFamily="34" charset="0"/>
                          <a:cs typeface="Arial" panose="020B0604020202020204" pitchFamily="34" charset="0"/>
                        </a:rPr>
                        <a:t>P3</a:t>
                      </a:r>
                      <a:r>
                        <a:rPr kumimoji="0" lang="en-US" sz="1400" u="none" strike="noStrike" kern="1200" baseline="0" dirty="0" smtClean="0">
                          <a:latin typeface="Arial" panose="020B0604020202020204" pitchFamily="34" charset="0"/>
                          <a:cs typeface="Arial" panose="020B0604020202020204" pitchFamily="34" charset="0"/>
                        </a:rPr>
                        <a:t> - Select the hardware components for the proposed IT system</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solidFill>
                      <a:srgbClr val="FFC00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M2</a:t>
                      </a:r>
                      <a:r>
                        <a:rPr kumimoji="0" lang="en-US" sz="1400" u="none" strike="noStrike" kern="1200" baseline="0" dirty="0" smtClean="0">
                          <a:latin typeface="Arial" panose="020B0604020202020204" pitchFamily="34" charset="0"/>
                          <a:cs typeface="Arial" panose="020B0604020202020204" pitchFamily="34" charset="0"/>
                        </a:rPr>
                        <a:t> - Justify why the selected components meet the proposed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baseline="0" dirty="0" smtClean="0">
                          <a:latin typeface="Arial" panose="020B0604020202020204" pitchFamily="34" charset="0"/>
                          <a:cs typeface="Arial" panose="020B0604020202020204" pitchFamily="34" charset="0"/>
                        </a:rPr>
                        <a:t>Specification</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solidFill>
                      <a:srgbClr val="FFC000"/>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solidFill>
                      <a:srgbClr val="FFC000"/>
                    </a:solidFill>
                  </a:tcPr>
                </a:tc>
              </a:tr>
              <a:tr h="541051">
                <a:tc vMerge="1">
                  <a:txBody>
                    <a:bodyPr/>
                    <a:lstStyle/>
                    <a:p>
                      <a:endParaRPr lang="en-GB"/>
                    </a:p>
                  </a:txBody>
                  <a:tcPr/>
                </a:tc>
                <a:tc>
                  <a:txBody>
                    <a:bodyPr/>
                    <a:lstStyle/>
                    <a:p>
                      <a:r>
                        <a:rPr kumimoji="0" lang="en-US" sz="1400" b="1" i="0" u="none" strike="noStrike" kern="1200" baseline="0" dirty="0" smtClean="0">
                          <a:solidFill>
                            <a:schemeClr val="dk1"/>
                          </a:solidFill>
                          <a:latin typeface="Arial" panose="020B0604020202020204" pitchFamily="34" charset="0"/>
                          <a:ea typeface="+mn-ea"/>
                          <a:cs typeface="Arial" panose="020B0604020202020204" pitchFamily="34" charset="0"/>
                        </a:rPr>
                        <a:t>P4</a:t>
                      </a:r>
                      <a:r>
                        <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 - Select the software for the proposed IT system</a:t>
                      </a:r>
                    </a:p>
                  </a:txBody>
                  <a:tcPr marL="91455" marR="91455" marT="45723" marB="45723">
                    <a:solidFill>
                      <a:srgbClr val="FFC000"/>
                    </a:solidFill>
                  </a:tcPr>
                </a:tc>
                <a:tc vMerge="1">
                  <a:txBody>
                    <a:bodyPr/>
                    <a:lstStyle/>
                    <a:p>
                      <a:endParaRPr lang="en-GB"/>
                    </a:p>
                  </a:txBody>
                  <a:tcPr/>
                </a:tc>
                <a:tc vMerge="1">
                  <a:txBody>
                    <a:bodyPr/>
                    <a:lstStyle/>
                    <a:p>
                      <a:endParaRPr lang="en-GB"/>
                    </a:p>
                  </a:txBody>
                  <a:tcPr/>
                </a:tc>
              </a:tr>
              <a:tr h="518189">
                <a:tc rowSpan="2">
                  <a:txBody>
                    <a:bodyPr/>
                    <a:lstStyle/>
                    <a:p>
                      <a:r>
                        <a:rPr kumimoji="0" lang="en-US" sz="1400" u="none" strike="noStrike" kern="1200" baseline="0" dirty="0" smtClean="0">
                          <a:latin typeface="Arial" panose="020B0604020202020204" pitchFamily="34" charset="0"/>
                          <a:cs typeface="Arial" panose="020B0604020202020204" pitchFamily="34" charset="0"/>
                        </a:rPr>
                        <a:t>4. Be able to build and configure IT systems to meet business needs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P5</a:t>
                      </a:r>
                      <a:r>
                        <a:rPr kumimoji="0" lang="en-US" sz="1400" u="none" strike="noStrike" kern="1200" baseline="0" dirty="0" smtClean="0">
                          <a:latin typeface="Arial" panose="020B0604020202020204" pitchFamily="34" charset="0"/>
                          <a:cs typeface="Arial" panose="020B0604020202020204" pitchFamily="34" charset="0"/>
                        </a:rPr>
                        <a:t> - Build and test the IT system</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M3</a:t>
                      </a:r>
                      <a:r>
                        <a:rPr kumimoji="0" lang="en-US" sz="1400" u="none" strike="noStrike" kern="1200" baseline="0" dirty="0" smtClean="0">
                          <a:latin typeface="Arial" panose="020B0604020202020204" pitchFamily="34" charset="0"/>
                          <a:cs typeface="Arial" panose="020B0604020202020204" pitchFamily="34" charset="0"/>
                        </a:rPr>
                        <a:t> - Carry out acceptance testing with the client</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D2</a:t>
                      </a:r>
                      <a:r>
                        <a:rPr kumimoji="0" lang="en-US" sz="1400" u="none" strike="noStrike" kern="1200" baseline="0" dirty="0" smtClean="0">
                          <a:latin typeface="Arial" panose="020B0604020202020204" pitchFamily="34" charset="0"/>
                          <a:cs typeface="Arial" panose="020B0604020202020204" pitchFamily="34" charset="0"/>
                        </a:rPr>
                        <a:t> - Evaluate the results from testing and recommend improvements</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r>
              <a:tr h="518189">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baseline="0" dirty="0" smtClean="0">
                          <a:latin typeface="Arial" panose="020B0604020202020204" pitchFamily="34" charset="0"/>
                          <a:cs typeface="Arial" panose="020B0604020202020204" pitchFamily="34" charset="0"/>
                        </a:rPr>
                        <a:t>P6</a:t>
                      </a:r>
                      <a:r>
                        <a:rPr kumimoji="0" lang="en-US" sz="1400" u="none" strike="noStrike" kern="1200" baseline="0" dirty="0" smtClean="0">
                          <a:latin typeface="Arial" panose="020B0604020202020204" pitchFamily="34" charset="0"/>
                          <a:cs typeface="Arial" panose="020B0604020202020204" pitchFamily="34" charset="0"/>
                        </a:rPr>
                        <a:t> - Configure and test the IT system</a:t>
                      </a:r>
                      <a:endParaRPr kumimoji="0" lang="en-US"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91455" marR="91455" marT="45723" marB="45723"/>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bl>
          </a:graphicData>
        </a:graphic>
      </p:graphicFrame>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81528" y="1143000"/>
          <a:ext cx="1657672" cy="5373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57672"/>
              </a:tblGrid>
              <a:tr h="381000">
                <a:tc>
                  <a:txBody>
                    <a:bodyPr/>
                    <a:lstStyle/>
                    <a:p>
                      <a:pPr>
                        <a:spcAft>
                          <a:spcPts val="0"/>
                        </a:spcAft>
                      </a:pPr>
                      <a:endParaRPr lang="en-GB" sz="133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52821">
                <a:tc>
                  <a:txBody>
                    <a:bodyPr/>
                    <a:lstStyle/>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Small and easy to put away</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Comparison to tablets.</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How a school could use them in a class.</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Smaller screen so more difficult to read.</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Lack of clutter, cables, leads, inputs and outputs.</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Screen displays web pages in a similar way to a computer and not a tablet.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45059"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214438"/>
            <a:ext cx="15684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9388" y="1031875"/>
            <a:ext cx="6991350" cy="5508625"/>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GB" sz="1760" b="1" dirty="0">
                <a:solidFill>
                  <a:srgbClr val="FF0000"/>
                </a:solidFill>
                <a:cs typeface="Arial" panose="020B0604020202020204" pitchFamily="34" charset="0"/>
              </a:rPr>
              <a:t>Handheld Terminals and PDA’s </a:t>
            </a:r>
            <a:r>
              <a:rPr lang="en-GB" sz="1760" b="1" dirty="0">
                <a:cs typeface="Arial" panose="020B0604020202020204" pitchFamily="34" charset="0"/>
              </a:rPr>
              <a:t>– </a:t>
            </a:r>
            <a:r>
              <a:rPr lang="en-GB" sz="1760" dirty="0">
                <a:cs typeface="Arial" panose="020B0604020202020204" pitchFamily="34" charset="0"/>
              </a:rPr>
              <a:t>These are small handheld computers that usually come with a touch screen that is activated using a stylus. Data (e.g. text) is entered  by using a keyboard that appears on the touch screen. Originally these devices were used as personal organisers but their use has expanded to include new generation mobile phones, </a:t>
            </a:r>
            <a:r>
              <a:rPr lang="en-GB" sz="1760" b="1" dirty="0">
                <a:cs typeface="Arial" panose="020B0604020202020204" pitchFamily="34" charset="0"/>
              </a:rPr>
              <a:t>data loggers, </a:t>
            </a:r>
            <a:r>
              <a:rPr lang="en-GB" sz="1760" dirty="0">
                <a:cs typeface="Arial" panose="020B0604020202020204" pitchFamily="34" charset="0"/>
              </a:rPr>
              <a:t>satellite navigation systems (GPS), personal fitness measures etc. Many PDA’s now have a basic database, </a:t>
            </a:r>
            <a:r>
              <a:rPr lang="en-GB" sz="1760" b="1" dirty="0">
                <a:cs typeface="Arial" panose="020B0604020202020204" pitchFamily="34" charset="0"/>
              </a:rPr>
              <a:t>word-processing</a:t>
            </a:r>
            <a:r>
              <a:rPr lang="en-GB" sz="1760" dirty="0">
                <a:cs typeface="Arial" panose="020B0604020202020204" pitchFamily="34" charset="0"/>
              </a:rPr>
              <a:t> and </a:t>
            </a:r>
            <a:r>
              <a:rPr lang="en-GB" sz="1760" b="1" dirty="0">
                <a:cs typeface="Arial" panose="020B0604020202020204" pitchFamily="34" charset="0"/>
              </a:rPr>
              <a:t>spreadsheet</a:t>
            </a:r>
            <a:r>
              <a:rPr lang="en-GB" sz="1760" dirty="0">
                <a:cs typeface="Arial" panose="020B0604020202020204" pitchFamily="34" charset="0"/>
              </a:rPr>
              <a:t> facilities.</a:t>
            </a:r>
          </a:p>
          <a:p>
            <a:pPr marL="285750" indent="-285750" eaLnBrk="1" hangingPunct="1">
              <a:buClr>
                <a:srgbClr val="00B050"/>
              </a:buClr>
              <a:buSzPct val="68000"/>
              <a:buFont typeface="Wingdings 3" panose="05040102010807070707" pitchFamily="18" charset="2"/>
              <a:buChar char=""/>
              <a:defRPr/>
            </a:pPr>
            <a:r>
              <a:rPr lang="en-GB" sz="1760" b="1" dirty="0">
                <a:cs typeface="Arial" panose="020B0604020202020204" pitchFamily="34" charset="0"/>
              </a:rPr>
              <a:t>Advantages</a:t>
            </a:r>
            <a:r>
              <a:rPr lang="en-GB" sz="1760" dirty="0">
                <a:cs typeface="Arial" panose="020B0604020202020204" pitchFamily="34" charset="0"/>
              </a:rPr>
              <a:t> – They can be used anywhere because of their size.</a:t>
            </a:r>
          </a:p>
          <a:p>
            <a:pPr marL="742950" lvl="1" indent="-285750" eaLnBrk="1" hangingPunct="1">
              <a:buClr>
                <a:srgbClr val="00B050"/>
              </a:buClr>
              <a:buSzPct val="68000"/>
              <a:buFont typeface="Wingdings 3" panose="05040102010807070707" pitchFamily="18" charset="2"/>
              <a:buChar char=""/>
              <a:defRPr/>
            </a:pPr>
            <a:r>
              <a:rPr lang="en-GB" sz="1760" dirty="0">
                <a:cs typeface="Arial" panose="020B0604020202020204" pitchFamily="34" charset="0"/>
              </a:rPr>
              <a:t>They are very lightweight and more portable than laptop computers.</a:t>
            </a:r>
          </a:p>
          <a:p>
            <a:pPr marL="742950" lvl="1" indent="-285750" eaLnBrk="1" hangingPunct="1">
              <a:buClr>
                <a:srgbClr val="00B050"/>
              </a:buClr>
              <a:buSzPct val="68000"/>
              <a:buFont typeface="Wingdings 3" panose="05040102010807070707" pitchFamily="18" charset="2"/>
              <a:buChar char=""/>
              <a:defRPr/>
            </a:pPr>
            <a:r>
              <a:rPr lang="en-GB" sz="1760" dirty="0">
                <a:cs typeface="Arial" panose="020B0604020202020204" pitchFamily="34" charset="0"/>
              </a:rPr>
              <a:t>They can be used to sign for packages because of the stylus design.</a:t>
            </a:r>
          </a:p>
          <a:p>
            <a:pPr marL="742950" lvl="1" indent="-285750" eaLnBrk="1" hangingPunct="1">
              <a:buClr>
                <a:srgbClr val="00B050"/>
              </a:buClr>
              <a:buSzPct val="68000"/>
              <a:buFont typeface="Wingdings 3" panose="05040102010807070707" pitchFamily="18" charset="2"/>
              <a:buChar char=""/>
              <a:defRPr/>
            </a:pPr>
            <a:r>
              <a:rPr lang="en-GB" sz="1760" dirty="0">
                <a:cs typeface="Arial" panose="020B0604020202020204" pitchFamily="34" charset="0"/>
              </a:rPr>
              <a:t>They can have GPS or RFID tracking to measure the delivery time of drivers.</a:t>
            </a:r>
          </a:p>
          <a:p>
            <a:pPr marL="285750" indent="-285750" eaLnBrk="1" hangingPunct="1">
              <a:buClr>
                <a:srgbClr val="00B050"/>
              </a:buClr>
              <a:buSzPct val="68000"/>
              <a:buFont typeface="Wingdings 3" panose="05040102010807070707" pitchFamily="18" charset="2"/>
              <a:buChar char=""/>
              <a:defRPr/>
            </a:pPr>
            <a:r>
              <a:rPr lang="en-GB" sz="1760" b="1" dirty="0">
                <a:cs typeface="Arial" panose="020B0604020202020204" pitchFamily="34" charset="0"/>
              </a:rPr>
              <a:t>Disadvantages</a:t>
            </a:r>
            <a:r>
              <a:rPr lang="en-GB" sz="1760" dirty="0">
                <a:cs typeface="Arial" panose="020B0604020202020204" pitchFamily="34" charset="0"/>
              </a:rPr>
              <a:t> – It is difficult to enter text </a:t>
            </a:r>
            <a:br>
              <a:rPr lang="en-GB" sz="1760" dirty="0">
                <a:cs typeface="Arial" panose="020B0604020202020204" pitchFamily="34" charset="0"/>
              </a:rPr>
            </a:br>
            <a:r>
              <a:rPr lang="en-GB" sz="1760" dirty="0">
                <a:cs typeface="Arial" panose="020B0604020202020204" pitchFamily="34" charset="0"/>
              </a:rPr>
              <a:t>quickly.</a:t>
            </a:r>
          </a:p>
          <a:p>
            <a:pPr marL="742950" lvl="1" indent="-285750" eaLnBrk="1" hangingPunct="1">
              <a:buClr>
                <a:srgbClr val="00B050"/>
              </a:buClr>
              <a:buSzPct val="68000"/>
              <a:buFont typeface="Wingdings 3" panose="05040102010807070707" pitchFamily="18" charset="2"/>
              <a:buChar char=""/>
              <a:defRPr/>
            </a:pPr>
            <a:r>
              <a:rPr lang="en-GB" sz="1760" dirty="0">
                <a:cs typeface="Arial" panose="020B0604020202020204" pitchFamily="34" charset="0"/>
              </a:rPr>
              <a:t>They have very limited capabilities due to the </a:t>
            </a:r>
            <a:br>
              <a:rPr lang="en-GB" sz="1760" dirty="0">
                <a:cs typeface="Arial" panose="020B0604020202020204" pitchFamily="34" charset="0"/>
              </a:rPr>
            </a:br>
            <a:r>
              <a:rPr lang="en-GB" sz="1760" dirty="0">
                <a:cs typeface="Arial" panose="020B0604020202020204" pitchFamily="34" charset="0"/>
              </a:rPr>
              <a:t>software and the operating system used.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625" y="5245100"/>
            <a:ext cx="1577975" cy="1352550"/>
          </a:xfrm>
          <a:prstGeom prst="rect">
            <a:avLst/>
          </a:prstGeom>
          <a:ln>
            <a:noFill/>
          </a:ln>
          <a:effectLst>
            <a:outerShdw blurRad="292100" dist="139700" dir="2700000" algn="tl" rotWithShape="0">
              <a:srgbClr val="333333">
                <a:alpha val="65000"/>
              </a:srgbClr>
            </a:outerShdw>
          </a:effectLst>
        </p:spPr>
      </p:pic>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P3.3 – Handheld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234808" y="1052736"/>
          <a:ext cx="1657672" cy="5544616"/>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57672"/>
              </a:tblGrid>
              <a:tr h="393124">
                <a:tc>
                  <a:txBody>
                    <a:bodyPr/>
                    <a:lstStyle/>
                    <a:p>
                      <a:pPr>
                        <a:spcAft>
                          <a:spcPts val="0"/>
                        </a:spcAft>
                      </a:pPr>
                      <a:endParaRPr lang="en-GB" sz="133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151492">
                <a:tc>
                  <a:txBody>
                    <a:bodyPr/>
                    <a:lstStyle/>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Small and easy to put away</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Comparison to PDA’s.</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How a school could use them in a class.</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Smaller screen so more difficult to read.</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Lack of clutter, cables, leads, inputs and outputs.</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Displaying web pages can involve left and right scrolling or pinching.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47107"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1125538"/>
            <a:ext cx="15668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7"/>
          <p:cNvSpPr>
            <a:spLocks noChangeArrowheads="1"/>
          </p:cNvSpPr>
          <p:nvPr/>
        </p:nvSpPr>
        <p:spPr bwMode="auto">
          <a:xfrm>
            <a:off x="179388" y="1031875"/>
            <a:ext cx="699135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GB" altLang="en-US" sz="1700" b="1">
                <a:solidFill>
                  <a:srgbClr val="FF0000"/>
                </a:solidFill>
                <a:cs typeface="Arial" panose="020B0604020202020204" pitchFamily="34" charset="0"/>
              </a:rPr>
              <a:t>Mobile Phones </a:t>
            </a:r>
            <a:r>
              <a:rPr lang="en-GB" altLang="en-US" sz="1700" b="1">
                <a:cs typeface="Arial" panose="020B0604020202020204" pitchFamily="34" charset="0"/>
              </a:rPr>
              <a:t>– </a:t>
            </a:r>
            <a:r>
              <a:rPr lang="en-GB" altLang="en-US" sz="1700">
                <a:cs typeface="Arial" panose="020B0604020202020204" pitchFamily="34" charset="0"/>
              </a:rPr>
              <a:t>These are small handheld devices with more limited capacity than Tablets but are very similar in that they usually come with a touch screen that is activated using fingers. Data (e.g. text) is entered  by using a pop up keyboard that appears on the touch screen only. </a:t>
            </a:r>
          </a:p>
          <a:p>
            <a:pPr eaLnBrk="1" hangingPunct="1">
              <a:buClr>
                <a:srgbClr val="00B050"/>
              </a:buClr>
              <a:buSzPct val="68000"/>
              <a:buFont typeface="Wingdings 3" panose="05040102010807070707" pitchFamily="18" charset="2"/>
              <a:buChar char=""/>
            </a:pPr>
            <a:r>
              <a:rPr lang="en-IE" altLang="en-US" sz="1700">
                <a:cs typeface="Arial" panose="020B0604020202020204" pitchFamily="34" charset="0"/>
              </a:rPr>
              <a:t>With the massive increase in their popularity, they are more convenient and easier for younger users, their portability, ease of use and ability to have a wide range of applications and connectivity, makes them very useful outdoors but limited and distracting in the classroom.</a:t>
            </a:r>
            <a:endParaRPr lang="en-GB" altLang="en-US" sz="1700">
              <a:cs typeface="Arial" panose="020B0604020202020204" pitchFamily="34" charset="0"/>
            </a:endParaRPr>
          </a:p>
          <a:p>
            <a:pPr eaLnBrk="1" hangingPunct="1">
              <a:buClr>
                <a:srgbClr val="00B050"/>
              </a:buClr>
              <a:buSzPct val="68000"/>
              <a:buFont typeface="Wingdings 3" panose="05040102010807070707" pitchFamily="18" charset="2"/>
              <a:buChar char=""/>
            </a:pPr>
            <a:r>
              <a:rPr lang="en-GB" altLang="en-US" sz="1700" b="1">
                <a:cs typeface="Arial" panose="020B0604020202020204" pitchFamily="34" charset="0"/>
              </a:rPr>
              <a:t>Advantages</a:t>
            </a:r>
            <a:r>
              <a:rPr lang="en-GB" altLang="en-US" sz="1700">
                <a:cs typeface="Arial" panose="020B0604020202020204" pitchFamily="34" charset="0"/>
              </a:rPr>
              <a:t> – They can be used anywhere because of their size.</a:t>
            </a:r>
          </a:p>
          <a:p>
            <a:pPr lvl="1" eaLnBrk="1" hangingPunct="1">
              <a:buClr>
                <a:srgbClr val="00B050"/>
              </a:buClr>
              <a:buSzPct val="68000"/>
              <a:buFont typeface="Wingdings 3" panose="05040102010807070707" pitchFamily="18" charset="2"/>
              <a:buChar char=""/>
            </a:pPr>
            <a:r>
              <a:rPr lang="en-GB" altLang="en-US" sz="1700">
                <a:cs typeface="Arial" panose="020B0604020202020204" pitchFamily="34" charset="0"/>
              </a:rPr>
              <a:t>They are very lightweight and more portable than tablet systems.</a:t>
            </a:r>
          </a:p>
          <a:p>
            <a:pPr lvl="1" eaLnBrk="1" hangingPunct="1">
              <a:buClr>
                <a:srgbClr val="00B050"/>
              </a:buClr>
              <a:buSzPct val="68000"/>
              <a:buFont typeface="Wingdings 3" panose="05040102010807070707" pitchFamily="18" charset="2"/>
              <a:buChar char=""/>
            </a:pPr>
            <a:r>
              <a:rPr lang="en-GB" altLang="en-US" sz="1700">
                <a:cs typeface="Arial" panose="020B0604020202020204" pitchFamily="34" charset="0"/>
              </a:rPr>
              <a:t>Everyone has one and batteries can last longer (chargers).</a:t>
            </a:r>
          </a:p>
          <a:p>
            <a:pPr lvl="1" eaLnBrk="1" hangingPunct="1">
              <a:buClr>
                <a:srgbClr val="00B050"/>
              </a:buClr>
              <a:buSzPct val="68000"/>
              <a:buFont typeface="Wingdings 3" panose="05040102010807070707" pitchFamily="18" charset="2"/>
              <a:buChar char=""/>
            </a:pPr>
            <a:r>
              <a:rPr lang="en-GB" altLang="en-US" sz="1700">
                <a:cs typeface="Arial" panose="020B0604020202020204" pitchFamily="34" charset="0"/>
              </a:rPr>
              <a:t>Sending information from them can be through </a:t>
            </a:r>
            <a:br>
              <a:rPr lang="en-GB" altLang="en-US" sz="1700">
                <a:cs typeface="Arial" panose="020B0604020202020204" pitchFamily="34" charset="0"/>
              </a:rPr>
            </a:br>
            <a:r>
              <a:rPr lang="en-GB" altLang="en-US" sz="1700">
                <a:cs typeface="Arial" panose="020B0604020202020204" pitchFamily="34" charset="0"/>
              </a:rPr>
              <a:t>Bluetooth, Wi-Fi, cloud or USB.</a:t>
            </a:r>
          </a:p>
          <a:p>
            <a:pPr eaLnBrk="1" hangingPunct="1">
              <a:buClr>
                <a:srgbClr val="00B050"/>
              </a:buClr>
              <a:buSzPct val="68000"/>
              <a:buFont typeface="Wingdings 3" panose="05040102010807070707" pitchFamily="18" charset="2"/>
              <a:buChar char=""/>
            </a:pPr>
            <a:r>
              <a:rPr lang="en-GB" altLang="en-US" sz="1700" b="1">
                <a:cs typeface="Arial" panose="020B0604020202020204" pitchFamily="34" charset="0"/>
              </a:rPr>
              <a:t>Disadvantages</a:t>
            </a:r>
            <a:r>
              <a:rPr lang="en-GB" altLang="en-US" sz="1700">
                <a:cs typeface="Arial" panose="020B0604020202020204" pitchFamily="34" charset="0"/>
              </a:rPr>
              <a:t> – It is difficult to enter text quickly.</a:t>
            </a:r>
          </a:p>
          <a:p>
            <a:pPr lvl="1" eaLnBrk="1" hangingPunct="1">
              <a:buClr>
                <a:srgbClr val="00B050"/>
              </a:buClr>
              <a:buSzPct val="68000"/>
              <a:buFont typeface="Wingdings 3" panose="05040102010807070707" pitchFamily="18" charset="2"/>
              <a:buChar char=""/>
            </a:pPr>
            <a:r>
              <a:rPr lang="en-GB" altLang="en-US" sz="1700">
                <a:cs typeface="Arial" panose="020B0604020202020204" pitchFamily="34" charset="0"/>
              </a:rPr>
              <a:t>They have very limited capabilities due to the </a:t>
            </a:r>
            <a:br>
              <a:rPr lang="en-GB" altLang="en-US" sz="1700">
                <a:cs typeface="Arial" panose="020B0604020202020204" pitchFamily="34" charset="0"/>
              </a:rPr>
            </a:br>
            <a:r>
              <a:rPr lang="en-GB" altLang="en-US" sz="1700">
                <a:cs typeface="Arial" panose="020B0604020202020204" pitchFamily="34" charset="0"/>
              </a:rPr>
              <a:t>software and the operating system used.</a:t>
            </a:r>
          </a:p>
          <a:p>
            <a:pPr lvl="1" eaLnBrk="1" hangingPunct="1">
              <a:buClr>
                <a:srgbClr val="00B050"/>
              </a:buClr>
              <a:buSzPct val="68000"/>
              <a:buFont typeface="Wingdings 3" panose="05040102010807070707" pitchFamily="18" charset="2"/>
              <a:buChar char=""/>
            </a:pPr>
            <a:r>
              <a:rPr lang="en-IE" altLang="en-US" sz="1700">
                <a:cs typeface="Arial" panose="020B0604020202020204" pitchFamily="34" charset="0"/>
              </a:rPr>
              <a:t>They are easier to steal and break.</a:t>
            </a:r>
          </a:p>
          <a:p>
            <a:pPr lvl="1" eaLnBrk="1" hangingPunct="1">
              <a:buClr>
                <a:srgbClr val="00B050"/>
              </a:buClr>
              <a:buSzPct val="68000"/>
              <a:buFont typeface="Wingdings 3" panose="05040102010807070707" pitchFamily="18" charset="2"/>
              <a:buChar char=""/>
            </a:pPr>
            <a:r>
              <a:rPr lang="en-IE" altLang="en-US" sz="1700">
                <a:cs typeface="Arial" panose="020B0604020202020204" pitchFamily="34" charset="0"/>
              </a:rPr>
              <a:t>Storage capacity is limited.</a:t>
            </a:r>
          </a:p>
          <a:p>
            <a:pPr lvl="1" eaLnBrk="1" hangingPunct="1">
              <a:buClr>
                <a:srgbClr val="00B050"/>
              </a:buClr>
              <a:buSzPct val="68000"/>
              <a:buFont typeface="Wingdings 3" panose="05040102010807070707" pitchFamily="18" charset="2"/>
              <a:buChar char=""/>
            </a:pPr>
            <a:r>
              <a:rPr lang="en-IE" altLang="en-US" sz="1700">
                <a:cs typeface="Arial" panose="020B0604020202020204" pitchFamily="34" charset="0"/>
              </a:rPr>
              <a:t>Distracting</a:t>
            </a:r>
            <a:endParaRPr lang="en-GB" altLang="en-US" sz="1700">
              <a:cs typeface="Arial" panose="020B0604020202020204" pitchFamily="34" charset="0"/>
            </a:endParaRP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P3.3 – Handheld Devices</a:t>
            </a:r>
            <a:endParaRPr lang="en-GB" sz="3600" dirty="0" smtClean="0">
              <a:ea typeface="+mj-ea"/>
            </a:endParaRPr>
          </a:p>
        </p:txBody>
      </p:sp>
      <p:pic>
        <p:nvPicPr>
          <p:cNvPr id="47110" name="Picture 2" descr="Image result for excel on smart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325" y="4752975"/>
            <a:ext cx="98742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234808" y="1052736"/>
          <a:ext cx="1657672" cy="5544616"/>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57672"/>
              </a:tblGrid>
              <a:tr h="393124">
                <a:tc>
                  <a:txBody>
                    <a:bodyPr/>
                    <a:lstStyle/>
                    <a:p>
                      <a:pPr>
                        <a:spcAft>
                          <a:spcPts val="0"/>
                        </a:spcAft>
                      </a:pPr>
                      <a:endParaRPr lang="en-GB" sz="133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151492">
                <a:tc>
                  <a:txBody>
                    <a:bodyPr/>
                    <a:lstStyle/>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Small and easy to put away</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Comparison to PDA’s.</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How a school could use them in a class.</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Smaller screen so more difficult to read.</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Lack of clutter, cables, leads, inputs and outputs.</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Displaying web pages can involve left and right scrolling or pinching.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49155"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1125538"/>
            <a:ext cx="15668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9388" y="1031875"/>
            <a:ext cx="6991350" cy="5794375"/>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GB" sz="1610" b="1" dirty="0">
                <a:solidFill>
                  <a:srgbClr val="FF0000"/>
                </a:solidFill>
                <a:cs typeface="Arial" panose="020B0604020202020204" pitchFamily="34" charset="0"/>
              </a:rPr>
              <a:t>Tablets </a:t>
            </a:r>
            <a:r>
              <a:rPr lang="en-GB" sz="1610" b="1" dirty="0">
                <a:cs typeface="Arial" panose="020B0604020202020204" pitchFamily="34" charset="0"/>
              </a:rPr>
              <a:t>– </a:t>
            </a:r>
            <a:r>
              <a:rPr lang="en-GB" sz="1610" dirty="0">
                <a:cs typeface="Arial" panose="020B0604020202020204" pitchFamily="34" charset="0"/>
              </a:rPr>
              <a:t>These are small handheld computers that usually come with a touch screen that is activated using a stylus or fingers. Data (e.g. text) is entered  by using a pop up keyboard that appears on the touch screen or can have a keyboard connected to make them into a netbook. </a:t>
            </a:r>
          </a:p>
          <a:p>
            <a:pPr marL="285750" indent="-285750" eaLnBrk="1" hangingPunct="1">
              <a:buClr>
                <a:srgbClr val="00B050"/>
              </a:buClr>
              <a:buSzPct val="68000"/>
              <a:buFont typeface="Wingdings 3" panose="05040102010807070707" pitchFamily="18" charset="2"/>
              <a:buChar char=""/>
              <a:defRPr/>
            </a:pPr>
            <a:r>
              <a:rPr lang="en-IE" sz="1610" dirty="0">
                <a:cs typeface="Arial" panose="020B0604020202020204" pitchFamily="34" charset="0"/>
              </a:rPr>
              <a:t>With the massive increase in their popularity, they are more convenient and easier for younger users, their portability, ease of use and ability to have a wide range of applications and connectivity, makes them very useful in classrooms.</a:t>
            </a:r>
            <a:endParaRPr lang="en-GB" sz="1610" dirty="0">
              <a:cs typeface="Arial" panose="020B0604020202020204" pitchFamily="34" charset="0"/>
            </a:endParaRPr>
          </a:p>
          <a:p>
            <a:pPr marL="285750" indent="-285750" eaLnBrk="1" hangingPunct="1">
              <a:buClr>
                <a:srgbClr val="00B050"/>
              </a:buClr>
              <a:buSzPct val="68000"/>
              <a:buFont typeface="Wingdings 3" panose="05040102010807070707" pitchFamily="18" charset="2"/>
              <a:buChar char=""/>
              <a:defRPr/>
            </a:pPr>
            <a:r>
              <a:rPr lang="en-GB" sz="1610" b="1" dirty="0">
                <a:cs typeface="Arial" panose="020B0604020202020204" pitchFamily="34" charset="0"/>
              </a:rPr>
              <a:t>Advantages</a:t>
            </a:r>
            <a:r>
              <a:rPr lang="en-GB" sz="1610" dirty="0">
                <a:cs typeface="Arial" panose="020B0604020202020204" pitchFamily="34" charset="0"/>
              </a:rPr>
              <a:t> – They can be used anywhere because of their size.</a:t>
            </a:r>
          </a:p>
          <a:p>
            <a:pPr marL="742950" lvl="1" indent="-285750" eaLnBrk="1" hangingPunct="1">
              <a:buClr>
                <a:srgbClr val="00B050"/>
              </a:buClr>
              <a:buSzPct val="68000"/>
              <a:buFont typeface="Wingdings 3" panose="05040102010807070707" pitchFamily="18" charset="2"/>
              <a:buChar char=""/>
              <a:defRPr/>
            </a:pPr>
            <a:r>
              <a:rPr lang="en-GB" sz="1610" dirty="0">
                <a:cs typeface="Arial" panose="020B0604020202020204" pitchFamily="34" charset="0"/>
              </a:rPr>
              <a:t>They are very lightweight and more portable than laptop computers.</a:t>
            </a:r>
          </a:p>
          <a:p>
            <a:pPr marL="742950" lvl="1" indent="-285750" eaLnBrk="1" hangingPunct="1">
              <a:buClr>
                <a:srgbClr val="00B050"/>
              </a:buClr>
              <a:buSzPct val="68000"/>
              <a:buFont typeface="Wingdings 3" panose="05040102010807070707" pitchFamily="18" charset="2"/>
              <a:buChar char=""/>
              <a:defRPr/>
            </a:pPr>
            <a:r>
              <a:rPr lang="en-GB" sz="1610" dirty="0">
                <a:cs typeface="Arial" panose="020B0604020202020204" pitchFamily="34" charset="0"/>
              </a:rPr>
              <a:t>Apps can be locked into the device for classroom use.</a:t>
            </a:r>
          </a:p>
          <a:p>
            <a:pPr marL="742950" lvl="1" indent="-285750" eaLnBrk="1" hangingPunct="1">
              <a:buClr>
                <a:srgbClr val="00B050"/>
              </a:buClr>
              <a:buSzPct val="68000"/>
              <a:buFont typeface="Wingdings 3" panose="05040102010807070707" pitchFamily="18" charset="2"/>
              <a:buChar char=""/>
              <a:defRPr/>
            </a:pPr>
            <a:r>
              <a:rPr lang="en-GB" sz="1610" dirty="0">
                <a:cs typeface="Arial" panose="020B0604020202020204" pitchFamily="34" charset="0"/>
              </a:rPr>
              <a:t>Sending information from them can be through Bluetooth, Wi-Fi or cloud (or USB on some).</a:t>
            </a:r>
          </a:p>
          <a:p>
            <a:pPr marL="285750" indent="-285750" eaLnBrk="1" hangingPunct="1">
              <a:buClr>
                <a:srgbClr val="00B050"/>
              </a:buClr>
              <a:buSzPct val="68000"/>
              <a:buFont typeface="Wingdings 3" panose="05040102010807070707" pitchFamily="18" charset="2"/>
              <a:buChar char=""/>
              <a:defRPr/>
            </a:pPr>
            <a:r>
              <a:rPr lang="en-GB" sz="1610" b="1" dirty="0">
                <a:cs typeface="Arial" panose="020B0604020202020204" pitchFamily="34" charset="0"/>
              </a:rPr>
              <a:t>Disadvantages</a:t>
            </a:r>
            <a:r>
              <a:rPr lang="en-GB" sz="1610" dirty="0">
                <a:cs typeface="Arial" panose="020B0604020202020204" pitchFamily="34" charset="0"/>
              </a:rPr>
              <a:t> – It is difficult to enter text </a:t>
            </a:r>
            <a:br>
              <a:rPr lang="en-GB" sz="1610" dirty="0">
                <a:cs typeface="Arial" panose="020B0604020202020204" pitchFamily="34" charset="0"/>
              </a:rPr>
            </a:br>
            <a:r>
              <a:rPr lang="en-GB" sz="1610" dirty="0">
                <a:cs typeface="Arial" panose="020B0604020202020204" pitchFamily="34" charset="0"/>
              </a:rPr>
              <a:t>quickly.</a:t>
            </a:r>
          </a:p>
          <a:p>
            <a:pPr marL="742950" lvl="1" indent="-285750" eaLnBrk="1" hangingPunct="1">
              <a:buClr>
                <a:srgbClr val="00B050"/>
              </a:buClr>
              <a:buSzPct val="68000"/>
              <a:buFont typeface="Wingdings 3" panose="05040102010807070707" pitchFamily="18" charset="2"/>
              <a:buChar char=""/>
              <a:defRPr/>
            </a:pPr>
            <a:r>
              <a:rPr lang="en-GB" sz="1610" dirty="0">
                <a:cs typeface="Arial" panose="020B0604020202020204" pitchFamily="34" charset="0"/>
              </a:rPr>
              <a:t>They have very limited capabilities due to the </a:t>
            </a:r>
            <a:br>
              <a:rPr lang="en-GB" sz="1610" dirty="0">
                <a:cs typeface="Arial" panose="020B0604020202020204" pitchFamily="34" charset="0"/>
              </a:rPr>
            </a:br>
            <a:r>
              <a:rPr lang="en-GB" sz="1610" dirty="0">
                <a:cs typeface="Arial" panose="020B0604020202020204" pitchFamily="34" charset="0"/>
              </a:rPr>
              <a:t>software and the operating system used.</a:t>
            </a:r>
          </a:p>
          <a:p>
            <a:pPr marL="742950" lvl="1" indent="-285750" eaLnBrk="1" hangingPunct="1">
              <a:buClr>
                <a:srgbClr val="00B050"/>
              </a:buClr>
              <a:buSzPct val="68000"/>
              <a:buFont typeface="Wingdings 3" panose="05040102010807070707" pitchFamily="18" charset="2"/>
              <a:buChar char=""/>
              <a:defRPr/>
            </a:pPr>
            <a:r>
              <a:rPr lang="en-IE" sz="1610" dirty="0">
                <a:cs typeface="Arial" panose="020B0604020202020204" pitchFamily="34" charset="0"/>
              </a:rPr>
              <a:t>They are easier to steal and break.</a:t>
            </a:r>
          </a:p>
          <a:p>
            <a:pPr marL="742950" lvl="1" indent="-285750" eaLnBrk="1" hangingPunct="1">
              <a:buClr>
                <a:srgbClr val="00B050"/>
              </a:buClr>
              <a:buSzPct val="68000"/>
              <a:buFont typeface="Wingdings 3" panose="05040102010807070707" pitchFamily="18" charset="2"/>
              <a:buChar char=""/>
              <a:defRPr/>
            </a:pPr>
            <a:r>
              <a:rPr lang="en-IE" sz="1610" dirty="0">
                <a:cs typeface="Arial" panose="020B0604020202020204" pitchFamily="34" charset="0"/>
              </a:rPr>
              <a:t>Storage capacity is limited.</a:t>
            </a:r>
          </a:p>
          <a:p>
            <a:pPr eaLnBrk="1" hangingPunct="1">
              <a:buClr>
                <a:srgbClr val="00B050"/>
              </a:buClr>
              <a:buSzPct val="68000"/>
              <a:defRPr/>
            </a:pPr>
            <a:r>
              <a:rPr lang="en-US" sz="1610" b="1" dirty="0">
                <a:solidFill>
                  <a:srgbClr val="FF0000"/>
                </a:solidFill>
                <a:cs typeface="Arial" panose="020B0604020202020204" pitchFamily="34" charset="0"/>
              </a:rPr>
              <a:t>P3.3 – Task 03 </a:t>
            </a:r>
            <a:r>
              <a:rPr lang="en-US" sz="1610" dirty="0">
                <a:solidFill>
                  <a:srgbClr val="FF0000"/>
                </a:solidFill>
                <a:cs typeface="Arial" panose="020B0604020202020204" pitchFamily="34" charset="0"/>
              </a:rPr>
              <a:t>– For the three proposal needs, outline and explain the Handheld Device Components necessary to meet the </a:t>
            </a:r>
            <a:r>
              <a:rPr lang="en-US" sz="1600" dirty="0">
                <a:solidFill>
                  <a:srgbClr val="FF0000"/>
                </a:solidFill>
                <a:cs typeface="Arial" panose="020B0604020202020204" pitchFamily="34" charset="0"/>
              </a:rPr>
              <a:t>school’s ICT purpose.</a:t>
            </a:r>
            <a:endParaRPr lang="en-US" sz="1610" dirty="0">
              <a:solidFill>
                <a:srgbClr val="FF0000"/>
              </a:solidFill>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725" y="4365625"/>
            <a:ext cx="1800225" cy="1541463"/>
          </a:xfrm>
          <a:prstGeom prst="rect">
            <a:avLst/>
          </a:prstGeom>
          <a:ln>
            <a:noFill/>
          </a:ln>
          <a:effectLst>
            <a:outerShdw blurRad="292100" dist="139700" dir="2700000" algn="tl" rotWithShape="0">
              <a:srgbClr val="333333">
                <a:alpha val="65000"/>
              </a:srgbClr>
            </a:outerShdw>
          </a:effectLst>
        </p:spPr>
      </p:pic>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P3.3 – Handheld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625" y="5153025"/>
            <a:ext cx="1655763" cy="1516063"/>
          </a:xfrm>
          <a:prstGeom prst="rect">
            <a:avLst/>
          </a:prstGeom>
          <a:effectLst>
            <a:outerShdw blurRad="152400" dist="38100" dir="2700000" sx="105000" sy="105000" algn="tl" rotWithShape="0">
              <a:prstClr val="black">
                <a:alpha val="40000"/>
              </a:prstClr>
            </a:outerShdw>
          </a:effectLst>
        </p:spPr>
      </p:pic>
      <p:graphicFrame>
        <p:nvGraphicFramePr>
          <p:cNvPr id="25" name="Table 24"/>
          <p:cNvGraphicFramePr>
            <a:graphicFrameLocks noGrp="1"/>
          </p:cNvGraphicFramePr>
          <p:nvPr/>
        </p:nvGraphicFramePr>
        <p:xfrm>
          <a:off x="7236296" y="1052736"/>
          <a:ext cx="1648948" cy="55681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48948"/>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4"/>
                        </a:buBlip>
                      </a:pPr>
                      <a:r>
                        <a:rPr lang="en-GB" sz="1500" baseline="0" dirty="0" smtClean="0">
                          <a:solidFill>
                            <a:srgbClr val="FF0000"/>
                          </a:solidFill>
                          <a:effectLst/>
                          <a:latin typeface="Arial" pitchFamily="34" charset="0"/>
                          <a:ea typeface="Times New Roman"/>
                          <a:cs typeface="Arial" pitchFamily="34" charset="0"/>
                        </a:rPr>
                        <a:t>The average 24” one can weight 6 stone.</a:t>
                      </a:r>
                    </a:p>
                    <a:p>
                      <a:pPr marL="177800" indent="-177800" algn="l">
                        <a:spcAft>
                          <a:spcPts val="600"/>
                        </a:spcAft>
                        <a:buFontTx/>
                        <a:buBlip>
                          <a:blip r:embed="rId4"/>
                        </a:buBlip>
                      </a:pPr>
                      <a:r>
                        <a:rPr lang="en-GB" sz="1500" baseline="0" dirty="0" smtClean="0">
                          <a:solidFill>
                            <a:schemeClr val="tx1"/>
                          </a:solidFill>
                          <a:effectLst/>
                          <a:latin typeface="Arial" pitchFamily="34" charset="0"/>
                          <a:ea typeface="Times New Roman"/>
                          <a:cs typeface="Arial" pitchFamily="34" charset="0"/>
                        </a:rPr>
                        <a:t>The screen is curved, TFT’s are flat, why?</a:t>
                      </a:r>
                    </a:p>
                    <a:p>
                      <a:pPr marL="177800" indent="-177800" algn="l">
                        <a:spcAft>
                          <a:spcPts val="600"/>
                        </a:spcAft>
                        <a:buFontTx/>
                        <a:buBlip>
                          <a:blip r:embed="rId4"/>
                        </a:buBlip>
                      </a:pPr>
                      <a:r>
                        <a:rPr lang="en-GB" sz="1500" baseline="0" dirty="0" smtClean="0">
                          <a:solidFill>
                            <a:srgbClr val="FF0000"/>
                          </a:solidFill>
                          <a:effectLst/>
                          <a:latin typeface="Arial" pitchFamily="34" charset="0"/>
                          <a:ea typeface="Times New Roman"/>
                          <a:cs typeface="Arial" pitchFamily="34" charset="0"/>
                        </a:rPr>
                        <a:t>Are there any left in your school?</a:t>
                      </a:r>
                    </a:p>
                    <a:p>
                      <a:pPr marL="177800" indent="-177800" algn="l">
                        <a:spcAft>
                          <a:spcPts val="600"/>
                        </a:spcAft>
                        <a:buFontTx/>
                        <a:buBlip>
                          <a:blip r:embed="rId4"/>
                        </a:buBlip>
                      </a:pPr>
                      <a:r>
                        <a:rPr lang="en-GB" sz="1500" baseline="0" dirty="0" smtClean="0">
                          <a:solidFill>
                            <a:schemeClr val="tx1"/>
                          </a:solidFill>
                          <a:effectLst/>
                          <a:latin typeface="Arial" pitchFamily="34" charset="0"/>
                          <a:ea typeface="Times New Roman"/>
                          <a:cs typeface="Arial" pitchFamily="34" charset="0"/>
                        </a:rPr>
                        <a:t>All energy causes heat, feel how hot the top of the monitor is.</a:t>
                      </a:r>
                    </a:p>
                    <a:p>
                      <a:pPr marL="177800" indent="-177800" algn="l">
                        <a:spcAft>
                          <a:spcPts val="600"/>
                        </a:spcAft>
                        <a:buFontTx/>
                        <a:buBlip>
                          <a:blip r:embed="rId4"/>
                        </a:buBlip>
                      </a:pPr>
                      <a:r>
                        <a:rPr lang="en-GB" sz="1500" baseline="0" dirty="0" smtClean="0">
                          <a:solidFill>
                            <a:srgbClr val="FF0000"/>
                          </a:solidFill>
                          <a:effectLst/>
                          <a:latin typeface="Arial" pitchFamily="34" charset="0"/>
                          <a:ea typeface="Times New Roman"/>
                          <a:cs typeface="Arial" pitchFamily="34" charset="0"/>
                        </a:rPr>
                        <a:t>They do not have a cable that disconnects like TFT.</a:t>
                      </a:r>
                    </a:p>
                    <a:p>
                      <a:pPr marL="177800" indent="-177800" algn="l">
                        <a:spcAft>
                          <a:spcPts val="600"/>
                        </a:spcAft>
                        <a:buFontTx/>
                        <a:buBlip>
                          <a:blip r:embed="rId4"/>
                        </a:buBlip>
                      </a:pPr>
                      <a:r>
                        <a:rPr lang="en-GB" sz="1500" baseline="0" dirty="0" smtClean="0">
                          <a:solidFill>
                            <a:schemeClr val="tx1"/>
                          </a:solidFill>
                          <a:effectLst/>
                          <a:latin typeface="Arial" pitchFamily="34" charset="0"/>
                          <a:ea typeface="Times New Roman"/>
                          <a:cs typeface="Arial" pitchFamily="34" charset="0"/>
                        </a:rPr>
                        <a:t>Desk space Footprint?</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51204" name="Picture 4" descr="Think 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079500"/>
            <a:ext cx="142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1613" y="1052513"/>
            <a:ext cx="6951662" cy="5756275"/>
          </a:xfrm>
          <a:prstGeom prst="rect">
            <a:avLst/>
          </a:prstGeom>
          <a:effectLst>
            <a:outerShdw blurRad="152400" dist="38100" dir="2700000" sx="105000" sy="105000" algn="tl" rotWithShape="0">
              <a:prstClr val="black">
                <a:alpha val="40000"/>
              </a:prstClr>
            </a:outerShdw>
          </a:effectLst>
        </p:spPr>
        <p:txBody>
          <a:bodyPr>
            <a:spAutoFit/>
          </a:bodyPr>
          <a:lstStyle/>
          <a:p>
            <a:pPr marL="285750" indent="-285750" eaLnBrk="1" hangingPunct="1">
              <a:buClr>
                <a:srgbClr val="00B050"/>
              </a:buClr>
              <a:buFont typeface="Wingdings 3" panose="05040102010807070707" pitchFamily="18" charset="2"/>
              <a:buChar char=""/>
              <a:defRPr/>
            </a:pPr>
            <a:r>
              <a:rPr lang="en-US" sz="1600" b="1" dirty="0">
                <a:cs typeface="Arial" panose="020B0604020202020204" pitchFamily="34" charset="0"/>
              </a:rPr>
              <a:t>Output devices </a:t>
            </a:r>
            <a:r>
              <a:rPr lang="en-US" sz="1600" dirty="0">
                <a:cs typeface="Arial" panose="020B0604020202020204" pitchFamily="34" charset="0"/>
              </a:rPr>
              <a:t>are hardware devices those that allow data to be output. Some hold information temporarily like printers whereas others have a permanent output in the form of a hard copy. </a:t>
            </a:r>
          </a:p>
          <a:p>
            <a:pPr marL="285750" indent="-285750" eaLnBrk="1" hangingPunct="1">
              <a:buClr>
                <a:srgbClr val="00B050"/>
              </a:buClr>
              <a:buFont typeface="Wingdings 3" panose="05040102010807070707" pitchFamily="18" charset="2"/>
              <a:buChar char=""/>
              <a:defRPr/>
            </a:pPr>
            <a:r>
              <a:rPr lang="en-US" sz="1600" b="1" dirty="0">
                <a:cs typeface="Arial" panose="020B0604020202020204" pitchFamily="34" charset="0"/>
              </a:rPr>
              <a:t>CRT Monitors – </a:t>
            </a:r>
            <a:r>
              <a:rPr lang="en-US" sz="1600" dirty="0">
                <a:cs typeface="Arial" panose="020B0604020202020204" pitchFamily="34" charset="0"/>
              </a:rPr>
              <a:t>These are the least expensive monitor and becoming more rare as TFT is taking over. They come in various sizes and use an electron gun to fire against a phosphor screen which creates a picture made up of small dots either Red, Green or Blue.</a:t>
            </a:r>
          </a:p>
          <a:p>
            <a:pPr marL="285750" indent="-285750" eaLnBrk="1" hangingPunct="1">
              <a:buClr>
                <a:srgbClr val="00B050"/>
              </a:buClr>
              <a:buFont typeface="Wingdings 3" panose="05040102010807070707" pitchFamily="18" charset="2"/>
              <a:buChar char=""/>
              <a:defRPr/>
            </a:pPr>
            <a:r>
              <a:rPr lang="en-US" sz="1600" b="1" dirty="0">
                <a:cs typeface="Arial" panose="020B0604020202020204" pitchFamily="34" charset="0"/>
              </a:rPr>
              <a:t>Uses – </a:t>
            </a:r>
            <a:r>
              <a:rPr lang="en-US" sz="1600" dirty="0">
                <a:cs typeface="Arial" panose="020B0604020202020204" pitchFamily="34" charset="0"/>
              </a:rPr>
              <a:t>They are used as the primary output of base computers so the user can see what they are typing in.</a:t>
            </a:r>
          </a:p>
          <a:p>
            <a:pPr marL="285750" indent="-285750" eaLnBrk="1" hangingPunct="1">
              <a:buClr>
                <a:srgbClr val="00B050"/>
              </a:buClr>
              <a:buFont typeface="Wingdings 3" panose="05040102010807070707" pitchFamily="18" charset="2"/>
              <a:buChar char=""/>
              <a:defRPr/>
            </a:pPr>
            <a:r>
              <a:rPr lang="en-US" sz="1600" dirty="0">
                <a:cs typeface="Arial" panose="020B0604020202020204" pitchFamily="34" charset="0"/>
              </a:rPr>
              <a:t>They are used with Light Pens to allow designs to be created on screen.</a:t>
            </a:r>
          </a:p>
          <a:p>
            <a:pPr marL="285750" indent="-285750" eaLnBrk="1" hangingPunct="1">
              <a:buClr>
                <a:srgbClr val="00B050"/>
              </a:buClr>
              <a:buFont typeface="Wingdings 3" panose="05040102010807070707" pitchFamily="18" charset="2"/>
              <a:buChar char=""/>
              <a:defRPr/>
            </a:pPr>
            <a:r>
              <a:rPr lang="en-US" sz="1600" b="1" dirty="0">
                <a:cs typeface="Arial" panose="020B0604020202020204" pitchFamily="34" charset="0"/>
              </a:rPr>
              <a:t>Advantages – </a:t>
            </a:r>
            <a:r>
              <a:rPr lang="en-US" sz="1600" dirty="0">
                <a:cs typeface="Arial" panose="020B0604020202020204" pitchFamily="34" charset="0"/>
              </a:rPr>
              <a:t>They still produce a higher quality image than TFT monitors.</a:t>
            </a:r>
          </a:p>
          <a:p>
            <a:pPr marL="742950" lvl="1" indent="-285750" eaLnBrk="1" hangingPunct="1">
              <a:buClr>
                <a:srgbClr val="00B050"/>
              </a:buClr>
              <a:buFont typeface="Wingdings 3" panose="05040102010807070707" pitchFamily="18" charset="2"/>
              <a:buChar char=""/>
              <a:defRPr/>
            </a:pPr>
            <a:r>
              <a:rPr lang="en-US" sz="1600" dirty="0">
                <a:cs typeface="Arial" panose="020B0604020202020204" pitchFamily="34" charset="0"/>
              </a:rPr>
              <a:t>The angle of viewing is still better than a TFT monitor.</a:t>
            </a:r>
          </a:p>
          <a:p>
            <a:pPr marL="742950" lvl="1" indent="-285750" eaLnBrk="1" hangingPunct="1">
              <a:buClr>
                <a:srgbClr val="00B050"/>
              </a:buClr>
              <a:buFont typeface="Wingdings 3" panose="05040102010807070707" pitchFamily="18" charset="2"/>
              <a:buChar char=""/>
              <a:defRPr/>
            </a:pPr>
            <a:r>
              <a:rPr lang="en-US" sz="1600" dirty="0">
                <a:cs typeface="Arial" panose="020B0604020202020204" pitchFamily="34" charset="0"/>
              </a:rPr>
              <a:t>They work with Light Pens in CAD/CAM applications.</a:t>
            </a:r>
          </a:p>
          <a:p>
            <a:pPr marL="285750" indent="-285750" eaLnBrk="1" hangingPunct="1">
              <a:buClr>
                <a:srgbClr val="00B050"/>
              </a:buClr>
              <a:buFont typeface="Wingdings 3" panose="05040102010807070707" pitchFamily="18" charset="2"/>
              <a:buChar char=""/>
              <a:defRPr/>
            </a:pPr>
            <a:r>
              <a:rPr lang="en-US" sz="1600" b="1" dirty="0">
                <a:cs typeface="Arial" panose="020B0604020202020204" pitchFamily="34" charset="0"/>
              </a:rPr>
              <a:t>Disadvantages</a:t>
            </a:r>
            <a:r>
              <a:rPr lang="en-US" sz="1600" dirty="0">
                <a:cs typeface="Arial" panose="020B0604020202020204" pitchFamily="34" charset="0"/>
              </a:rPr>
              <a:t> – They tend to be heavy and often a </a:t>
            </a:r>
            <a:br>
              <a:rPr lang="en-US" sz="1600" dirty="0">
                <a:cs typeface="Arial" panose="020B0604020202020204" pitchFamily="34" charset="0"/>
              </a:rPr>
            </a:br>
            <a:r>
              <a:rPr lang="en-US" sz="1600" dirty="0">
                <a:cs typeface="Arial" panose="020B0604020202020204" pitchFamily="34" charset="0"/>
              </a:rPr>
              <a:t>weigh hazard.</a:t>
            </a:r>
          </a:p>
          <a:p>
            <a:pPr marL="742950" lvl="1" indent="-285750" eaLnBrk="1" hangingPunct="1">
              <a:buClr>
                <a:srgbClr val="00B050"/>
              </a:buClr>
              <a:buFont typeface="Wingdings 3" panose="05040102010807070707" pitchFamily="18" charset="2"/>
              <a:buChar char=""/>
              <a:defRPr/>
            </a:pPr>
            <a:r>
              <a:rPr lang="en-US" sz="1600" dirty="0">
                <a:cs typeface="Arial" panose="020B0604020202020204" pitchFamily="34" charset="0"/>
              </a:rPr>
              <a:t>If they are older, they run hot due to gathered </a:t>
            </a:r>
            <a:br>
              <a:rPr lang="en-US" sz="1600" dirty="0">
                <a:cs typeface="Arial" panose="020B0604020202020204" pitchFamily="34" charset="0"/>
              </a:rPr>
            </a:br>
            <a:r>
              <a:rPr lang="en-US" sz="1600" dirty="0">
                <a:cs typeface="Arial" panose="020B0604020202020204" pitchFamily="34" charset="0"/>
              </a:rPr>
              <a:t>dust on </a:t>
            </a:r>
            <a:br>
              <a:rPr lang="en-US" sz="1600" dirty="0">
                <a:cs typeface="Arial" panose="020B0604020202020204" pitchFamily="34" charset="0"/>
              </a:rPr>
            </a:br>
            <a:r>
              <a:rPr lang="en-US" sz="1600" dirty="0">
                <a:cs typeface="Arial" panose="020B0604020202020204" pitchFamily="34" charset="0"/>
              </a:rPr>
              <a:t>the metal plates.</a:t>
            </a:r>
          </a:p>
          <a:p>
            <a:pPr marL="742950" lvl="1" indent="-285750" eaLnBrk="1" hangingPunct="1">
              <a:buClr>
                <a:srgbClr val="00B050"/>
              </a:buClr>
              <a:buFont typeface="Wingdings 3" panose="05040102010807070707" pitchFamily="18" charset="2"/>
              <a:buChar char=""/>
              <a:defRPr/>
            </a:pPr>
            <a:r>
              <a:rPr lang="en-US" sz="1600" dirty="0">
                <a:cs typeface="Arial" panose="020B0604020202020204" pitchFamily="34" charset="0"/>
              </a:rPr>
              <a:t>They use more power than any other monitor</a:t>
            </a:r>
          </a:p>
          <a:p>
            <a:pPr marL="742950" lvl="1" indent="-285750" eaLnBrk="1" hangingPunct="1">
              <a:buClr>
                <a:srgbClr val="00B050"/>
              </a:buClr>
              <a:buFont typeface="Wingdings 3" panose="05040102010807070707" pitchFamily="18" charset="2"/>
              <a:buChar char=""/>
              <a:defRPr/>
            </a:pPr>
            <a:r>
              <a:rPr lang="en-US" sz="1600" dirty="0">
                <a:cs typeface="Arial" panose="020B0604020202020204" pitchFamily="34" charset="0"/>
              </a:rPr>
              <a:t>They can flicker, which causes headaches and </a:t>
            </a:r>
            <a:br>
              <a:rPr lang="en-US" sz="1600" dirty="0">
                <a:cs typeface="Arial" panose="020B0604020202020204" pitchFamily="34" charset="0"/>
              </a:rPr>
            </a:br>
            <a:r>
              <a:rPr lang="en-US" sz="1600" dirty="0">
                <a:cs typeface="Arial" panose="020B0604020202020204" pitchFamily="34" charset="0"/>
              </a:rPr>
              <a:t>eyesight problems with prolonged use.</a:t>
            </a:r>
            <a:endParaRPr lang="en-GB" sz="1600" dirty="0">
              <a:cs typeface="Arial" panose="020B0604020202020204" pitchFamily="34" charset="0"/>
            </a:endParaRP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46662" y="1052736"/>
          <a:ext cx="1745818" cy="555289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45818"/>
              </a:tblGrid>
              <a:tr h="386533">
                <a:tc>
                  <a:txBody>
                    <a:bodyPr/>
                    <a:lstStyle/>
                    <a:p>
                      <a:pPr>
                        <a:spcAft>
                          <a:spcPts val="0"/>
                        </a:spcAft>
                      </a:pPr>
                      <a:endParaRPr lang="en-GB" sz="145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450" baseline="0" dirty="0" smtClean="0">
                          <a:solidFill>
                            <a:srgbClr val="FF0000"/>
                          </a:solidFill>
                          <a:effectLst/>
                          <a:latin typeface="Arial" pitchFamily="34" charset="0"/>
                          <a:ea typeface="Times New Roman"/>
                          <a:cs typeface="Arial" pitchFamily="34" charset="0"/>
                        </a:rPr>
                        <a:t>Why you would still prefer a TFT than a CRT</a:t>
                      </a:r>
                    </a:p>
                    <a:p>
                      <a:pPr marL="177800" indent="-177800" algn="l">
                        <a:spcAft>
                          <a:spcPts val="600"/>
                        </a:spcAft>
                        <a:buFontTx/>
                        <a:buBlip>
                          <a:blip r:embed="rId3"/>
                        </a:buBlip>
                      </a:pPr>
                      <a:r>
                        <a:rPr lang="en-GB" sz="1450" baseline="0" dirty="0" smtClean="0">
                          <a:solidFill>
                            <a:schemeClr val="tx1"/>
                          </a:solidFill>
                          <a:effectLst/>
                          <a:latin typeface="Arial" pitchFamily="34" charset="0"/>
                          <a:ea typeface="Times New Roman"/>
                          <a:cs typeface="Arial" pitchFamily="34" charset="0"/>
                        </a:rPr>
                        <a:t>Modern ones that have the computer build into the display like an iMac.</a:t>
                      </a:r>
                    </a:p>
                    <a:p>
                      <a:pPr marL="177800" indent="-177800" algn="l">
                        <a:spcAft>
                          <a:spcPts val="600"/>
                        </a:spcAft>
                        <a:buFontTx/>
                        <a:buBlip>
                          <a:blip r:embed="rId3"/>
                        </a:buBlip>
                      </a:pPr>
                      <a:r>
                        <a:rPr lang="en-GB" sz="1450" baseline="0" dirty="0" smtClean="0">
                          <a:solidFill>
                            <a:srgbClr val="FF0000"/>
                          </a:solidFill>
                          <a:effectLst/>
                          <a:latin typeface="Arial" pitchFamily="34" charset="0"/>
                          <a:ea typeface="Times New Roman"/>
                          <a:cs typeface="Arial" pitchFamily="34" charset="0"/>
                        </a:rPr>
                        <a:t>Why some people have more than 1 display.</a:t>
                      </a:r>
                    </a:p>
                    <a:p>
                      <a:pPr marL="177800" indent="-177800" algn="l">
                        <a:spcAft>
                          <a:spcPts val="600"/>
                        </a:spcAft>
                        <a:buFontTx/>
                        <a:buBlip>
                          <a:blip r:embed="rId3"/>
                        </a:buBlip>
                      </a:pPr>
                      <a:r>
                        <a:rPr lang="en-GB" sz="1450" baseline="0" dirty="0" smtClean="0">
                          <a:solidFill>
                            <a:schemeClr val="tx1"/>
                          </a:solidFill>
                          <a:effectLst/>
                          <a:latin typeface="Arial" pitchFamily="34" charset="0"/>
                          <a:ea typeface="Times New Roman"/>
                          <a:cs typeface="Arial" pitchFamily="34" charset="0"/>
                        </a:rPr>
                        <a:t>Why do they hide the buttons on the right hand side.</a:t>
                      </a:r>
                    </a:p>
                    <a:p>
                      <a:pPr marL="177800" indent="-177800" algn="l">
                        <a:spcAft>
                          <a:spcPts val="600"/>
                        </a:spcAft>
                        <a:buFontTx/>
                        <a:buBlip>
                          <a:blip r:embed="rId3"/>
                        </a:buBlip>
                      </a:pPr>
                      <a:r>
                        <a:rPr lang="en-GB" sz="1450" baseline="0" dirty="0" smtClean="0">
                          <a:solidFill>
                            <a:srgbClr val="FF0000"/>
                          </a:solidFill>
                          <a:effectLst/>
                          <a:latin typeface="Arial" pitchFamily="34" charset="0"/>
                          <a:ea typeface="Times New Roman"/>
                          <a:cs typeface="Arial" pitchFamily="34" charset="0"/>
                        </a:rPr>
                        <a:t>If you could project your tablet to one without cables, would you want one.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53251"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950" y="1079500"/>
            <a:ext cx="1565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7"/>
          <p:cNvSpPr>
            <a:spLocks noChangeArrowheads="1"/>
          </p:cNvSpPr>
          <p:nvPr/>
        </p:nvSpPr>
        <p:spPr bwMode="auto">
          <a:xfrm>
            <a:off x="195263" y="1052513"/>
            <a:ext cx="6843712"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US" altLang="en-US" sz="1600" b="1">
                <a:cs typeface="Arial" panose="020B0604020202020204" pitchFamily="34" charset="0"/>
              </a:rPr>
              <a:t>TFT Monitors – </a:t>
            </a:r>
            <a:r>
              <a:rPr lang="en-US" altLang="en-US" sz="1600">
                <a:cs typeface="Arial" panose="020B0604020202020204" pitchFamily="34" charset="0"/>
              </a:rPr>
              <a:t>They are replacing CRT’s as the standard main output device. Laptop development is because of the advancement in the technology of TFT’s. The screen is made up of thousands of tiny pixels which are transistors controlled by a microprocessor. Each pixel has 3 transistors, Red, green and Blue, the intensity of each is what is seen.</a:t>
            </a:r>
          </a:p>
          <a:p>
            <a:pPr eaLnBrk="1" hangingPunct="1">
              <a:buClr>
                <a:srgbClr val="00B050"/>
              </a:buClr>
              <a:buSzPct val="68000"/>
              <a:buFont typeface="Wingdings 3" panose="05040102010807070707" pitchFamily="18" charset="2"/>
              <a:buChar char=""/>
            </a:pPr>
            <a:r>
              <a:rPr lang="en-US" altLang="en-US" sz="1600" b="1">
                <a:cs typeface="Arial" panose="020B0604020202020204" pitchFamily="34" charset="0"/>
              </a:rPr>
              <a:t>Uses – </a:t>
            </a:r>
            <a:r>
              <a:rPr lang="en-US" altLang="en-US" sz="1600">
                <a:cs typeface="Arial" panose="020B0604020202020204" pitchFamily="34" charset="0"/>
              </a:rPr>
              <a:t>They are the primary output device to see what is being typed.</a:t>
            </a:r>
          </a:p>
          <a:p>
            <a:pPr eaLnBrk="1" hangingPunct="1">
              <a:buClr>
                <a:srgbClr val="00B050"/>
              </a:buClr>
              <a:buSzPct val="68000"/>
              <a:buFont typeface="Wingdings 3" panose="05040102010807070707" pitchFamily="18" charset="2"/>
              <a:buChar char=""/>
            </a:pPr>
            <a:r>
              <a:rPr lang="en-US" altLang="en-US" sz="1600">
                <a:cs typeface="Arial" panose="020B0604020202020204" pitchFamily="34" charset="0"/>
              </a:rPr>
              <a:t>They are an integrated part of a Laptop.</a:t>
            </a:r>
          </a:p>
          <a:p>
            <a:pPr eaLnBrk="1" hangingPunct="1">
              <a:buClr>
                <a:srgbClr val="00B050"/>
              </a:buClr>
              <a:buSzPct val="68000"/>
              <a:buFont typeface="Wingdings 3" panose="05040102010807070707" pitchFamily="18" charset="2"/>
              <a:buChar char=""/>
            </a:pPr>
            <a:r>
              <a:rPr lang="en-US" altLang="en-US" sz="1600" b="1">
                <a:cs typeface="Arial" panose="020B0604020202020204" pitchFamily="34" charset="0"/>
              </a:rPr>
              <a:t>Advantages – </a:t>
            </a:r>
            <a:r>
              <a:rPr lang="en-US" altLang="en-US" sz="1600">
                <a:cs typeface="Arial" panose="020B0604020202020204" pitchFamily="34" charset="0"/>
              </a:rPr>
              <a:t>They are lightweight so they are less risky than CRT’s</a:t>
            </a:r>
          </a:p>
          <a:p>
            <a:pPr lvl="1" eaLnBrk="1" hangingPunct="1">
              <a:buClr>
                <a:srgbClr val="00B050"/>
              </a:buClr>
              <a:buSzPct val="68000"/>
              <a:buFont typeface="Wingdings 3" panose="05040102010807070707" pitchFamily="18" charset="2"/>
              <a:buChar char=""/>
            </a:pPr>
            <a:r>
              <a:rPr lang="en-US" altLang="en-US" sz="1600">
                <a:cs typeface="Arial" panose="020B0604020202020204" pitchFamily="34" charset="0"/>
              </a:rPr>
              <a:t>They produce less glare and emit less radiation, use less power and generate less heat.</a:t>
            </a:r>
          </a:p>
          <a:p>
            <a:pPr eaLnBrk="1" hangingPunct="1">
              <a:buClr>
                <a:srgbClr val="00B050"/>
              </a:buClr>
              <a:buSzPct val="68000"/>
              <a:buFont typeface="Wingdings 3" panose="05040102010807070707" pitchFamily="18" charset="2"/>
              <a:buChar char=""/>
            </a:pPr>
            <a:r>
              <a:rPr lang="en-US" altLang="en-US" sz="1600" b="1">
                <a:cs typeface="Arial" panose="020B0604020202020204" pitchFamily="34" charset="0"/>
              </a:rPr>
              <a:t>Disadvantages</a:t>
            </a:r>
            <a:r>
              <a:rPr lang="en-US" altLang="en-US" sz="1600">
                <a:cs typeface="Arial" panose="020B0604020202020204" pitchFamily="34" charset="0"/>
              </a:rPr>
              <a:t> – The angle of viewing is critical, the image is unclear when viewed from the side which is an issue when more than one person is looking at it.</a:t>
            </a:r>
          </a:p>
          <a:p>
            <a:pPr lvl="1" eaLnBrk="1" hangingPunct="1">
              <a:buClr>
                <a:srgbClr val="00B050"/>
              </a:buClr>
              <a:buSzPct val="68000"/>
              <a:buFont typeface="Wingdings 3" panose="05040102010807070707" pitchFamily="18" charset="2"/>
              <a:buChar char=""/>
            </a:pPr>
            <a:r>
              <a:rPr lang="en-US" altLang="en-US" sz="1600">
                <a:cs typeface="Arial" panose="020B0604020202020204" pitchFamily="34" charset="0"/>
              </a:rPr>
              <a:t>The definition is not as good as CRT’s.</a:t>
            </a:r>
          </a:p>
          <a:p>
            <a:pPr lvl="1" eaLnBrk="1" hangingPunct="1">
              <a:buClr>
                <a:srgbClr val="00B050"/>
              </a:buClr>
              <a:buSzPct val="68000"/>
              <a:buFont typeface="Wingdings 3" panose="05040102010807070707" pitchFamily="18" charset="2"/>
              <a:buChar char=""/>
            </a:pPr>
            <a:r>
              <a:rPr lang="en-US" altLang="en-US" sz="1600">
                <a:cs typeface="Arial" panose="020B0604020202020204" pitchFamily="34" charset="0"/>
              </a:rPr>
              <a:t>They cannot be used by light pens reducing down their CAD ability.</a:t>
            </a:r>
            <a:endParaRPr lang="en-GB" altLang="en-US" sz="160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263" y="5268913"/>
            <a:ext cx="1817687" cy="1362075"/>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875" y="5464175"/>
            <a:ext cx="2147888" cy="1204913"/>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175" y="5448300"/>
            <a:ext cx="1651000" cy="1220788"/>
          </a:xfrm>
          <a:prstGeom prst="rect">
            <a:avLst/>
          </a:prstGeom>
          <a:effectLst>
            <a:outerShdw blurRad="152400" dist="38100" dir="2700000" sx="105000" sy="105000" algn="tl" rotWithShape="0">
              <a:prstClr val="black">
                <a:alpha val="40000"/>
              </a:prstClr>
            </a:outerShdw>
          </a:effec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82356" y="1052736"/>
          <a:ext cx="1710124" cy="556831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10124"/>
              </a:tblGrid>
              <a:tr h="401953">
                <a:tc>
                  <a:txBody>
                    <a:bodyPr/>
                    <a:lstStyle/>
                    <a:p>
                      <a:pPr>
                        <a:spcAft>
                          <a:spcPts val="0"/>
                        </a:spcAft>
                      </a:pPr>
                      <a:endParaRPr lang="en-GB" sz="145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142663">
                <a:tc>
                  <a:txBody>
                    <a:bodyPr/>
                    <a:lstStyle/>
                    <a:p>
                      <a:pPr marL="177800" indent="-177800" algn="l">
                        <a:spcAft>
                          <a:spcPts val="600"/>
                        </a:spcAft>
                        <a:buFontTx/>
                        <a:buBlip>
                          <a:blip r:embed="rId3"/>
                        </a:buBlip>
                      </a:pPr>
                      <a:r>
                        <a:rPr lang="en-GB" sz="1450" baseline="0" dirty="0" smtClean="0">
                          <a:solidFill>
                            <a:srgbClr val="FF0000"/>
                          </a:solidFill>
                          <a:effectLst/>
                          <a:latin typeface="Arial" pitchFamily="34" charset="0"/>
                          <a:ea typeface="Times New Roman"/>
                          <a:cs typeface="Arial" pitchFamily="34" charset="0"/>
                        </a:rPr>
                        <a:t>Why you would still prefer a TFT than a CRT</a:t>
                      </a:r>
                    </a:p>
                    <a:p>
                      <a:pPr marL="177800" indent="-177800" algn="l">
                        <a:spcAft>
                          <a:spcPts val="600"/>
                        </a:spcAft>
                        <a:buFontTx/>
                        <a:buBlip>
                          <a:blip r:embed="rId3"/>
                        </a:buBlip>
                      </a:pPr>
                      <a:r>
                        <a:rPr lang="en-GB" sz="1450" baseline="0" dirty="0" smtClean="0">
                          <a:solidFill>
                            <a:schemeClr val="tx1"/>
                          </a:solidFill>
                          <a:effectLst/>
                          <a:latin typeface="Arial" pitchFamily="34" charset="0"/>
                          <a:ea typeface="Times New Roman"/>
                          <a:cs typeface="Arial" pitchFamily="34" charset="0"/>
                        </a:rPr>
                        <a:t>Modern ones that have the computer build into the display like an iMac.</a:t>
                      </a:r>
                    </a:p>
                    <a:p>
                      <a:pPr marL="177800" indent="-177800" algn="l">
                        <a:spcAft>
                          <a:spcPts val="600"/>
                        </a:spcAft>
                        <a:buFontTx/>
                        <a:buBlip>
                          <a:blip r:embed="rId3"/>
                        </a:buBlip>
                      </a:pPr>
                      <a:r>
                        <a:rPr lang="en-GB" sz="1450" baseline="0" dirty="0" smtClean="0">
                          <a:solidFill>
                            <a:srgbClr val="FF0000"/>
                          </a:solidFill>
                          <a:effectLst/>
                          <a:latin typeface="Arial" pitchFamily="34" charset="0"/>
                          <a:ea typeface="Times New Roman"/>
                          <a:cs typeface="Arial" pitchFamily="34" charset="0"/>
                        </a:rPr>
                        <a:t>Why some people have more than 1 display.</a:t>
                      </a:r>
                    </a:p>
                    <a:p>
                      <a:pPr marL="177800" indent="-177800" algn="l">
                        <a:spcAft>
                          <a:spcPts val="600"/>
                        </a:spcAft>
                        <a:buFontTx/>
                        <a:buBlip>
                          <a:blip r:embed="rId3"/>
                        </a:buBlip>
                      </a:pPr>
                      <a:r>
                        <a:rPr lang="en-GB" sz="1450" baseline="0" dirty="0" smtClean="0">
                          <a:solidFill>
                            <a:schemeClr val="tx1"/>
                          </a:solidFill>
                          <a:effectLst/>
                          <a:latin typeface="Arial" pitchFamily="34" charset="0"/>
                          <a:ea typeface="Times New Roman"/>
                          <a:cs typeface="Arial" pitchFamily="34" charset="0"/>
                        </a:rPr>
                        <a:t>Why do they hide the buttons on the right hand side.</a:t>
                      </a:r>
                    </a:p>
                    <a:p>
                      <a:pPr marL="177800" indent="-177800" algn="l">
                        <a:spcAft>
                          <a:spcPts val="600"/>
                        </a:spcAft>
                        <a:buFontTx/>
                        <a:buBlip>
                          <a:blip r:embed="rId3"/>
                        </a:buBlip>
                      </a:pPr>
                      <a:r>
                        <a:rPr lang="en-GB" sz="1450" baseline="0" dirty="0" smtClean="0">
                          <a:solidFill>
                            <a:srgbClr val="FF0000"/>
                          </a:solidFill>
                          <a:effectLst/>
                          <a:latin typeface="Arial" pitchFamily="34" charset="0"/>
                          <a:ea typeface="Times New Roman"/>
                          <a:cs typeface="Arial" pitchFamily="34" charset="0"/>
                        </a:rPr>
                        <a:t>If you could project your tablet to one without cables, would you want one.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55299"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1079500"/>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7"/>
          <p:cNvSpPr>
            <a:spLocks noChangeArrowheads="1"/>
          </p:cNvSpPr>
          <p:nvPr/>
        </p:nvSpPr>
        <p:spPr bwMode="auto">
          <a:xfrm>
            <a:off x="187325" y="1052513"/>
            <a:ext cx="6923088"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US" altLang="en-US" b="1">
                <a:cs typeface="Arial" panose="020B0604020202020204" pitchFamily="34" charset="0"/>
              </a:rPr>
              <a:t>Touch Screen Monitors – </a:t>
            </a:r>
            <a:r>
              <a:rPr lang="en-US" altLang="en-US">
                <a:cs typeface="Arial" panose="020B0604020202020204" pitchFamily="34" charset="0"/>
              </a:rPr>
              <a:t>These are usually flat screen monitors with the added feature that instead of only using the mouse, the screen can be interacted with in a similar way as a table or phone, but they are larger and useful for icon selection, specifically for people with mobility issues..</a:t>
            </a:r>
          </a:p>
          <a:p>
            <a:pPr eaLnBrk="1" hangingPunct="1">
              <a:buClr>
                <a:srgbClr val="00B050"/>
              </a:buClr>
              <a:buSzPct val="68000"/>
              <a:buFont typeface="Wingdings 3" panose="05040102010807070707" pitchFamily="18" charset="2"/>
              <a:buChar char=""/>
            </a:pPr>
            <a:r>
              <a:rPr lang="en-US" altLang="en-US">
                <a:cs typeface="Arial" panose="020B0604020202020204" pitchFamily="34" charset="0"/>
              </a:rPr>
              <a:t>They are often integrated into new Laptops that act as a dual purpose of laptop and disconnected screen for a tablet.</a:t>
            </a:r>
          </a:p>
          <a:p>
            <a:pPr eaLnBrk="1" hangingPunct="1">
              <a:buClr>
                <a:srgbClr val="00B050"/>
              </a:buClr>
              <a:buSzPct val="68000"/>
              <a:buFont typeface="Wingdings 3" panose="05040102010807070707" pitchFamily="18" charset="2"/>
              <a:buChar char=""/>
            </a:pPr>
            <a:r>
              <a:rPr lang="en-US" altLang="en-US" b="1">
                <a:cs typeface="Arial" panose="020B0604020202020204" pitchFamily="34" charset="0"/>
              </a:rPr>
              <a:t>Advantages – </a:t>
            </a:r>
            <a:r>
              <a:rPr lang="en-US" altLang="en-US">
                <a:cs typeface="Arial" panose="020B0604020202020204" pitchFamily="34" charset="0"/>
              </a:rPr>
              <a:t>They are easier to use for selection purposes so they are less risky than CRT’s.</a:t>
            </a:r>
          </a:p>
          <a:p>
            <a:pPr lvl="1" eaLnBrk="1" hangingPunct="1">
              <a:buClr>
                <a:srgbClr val="00B050"/>
              </a:buClr>
              <a:buSzPct val="68000"/>
              <a:buFont typeface="Wingdings 3" panose="05040102010807070707" pitchFamily="18" charset="2"/>
              <a:buChar char=""/>
            </a:pPr>
            <a:r>
              <a:rPr lang="en-US" altLang="en-US">
                <a:cs typeface="Arial" panose="020B0604020202020204" pitchFamily="34" charset="0"/>
              </a:rPr>
              <a:t>They produce less glare and emit less radiation, use less power and generate less heat.</a:t>
            </a:r>
          </a:p>
          <a:p>
            <a:pPr lvl="1" eaLnBrk="1" hangingPunct="1">
              <a:buClr>
                <a:srgbClr val="00B050"/>
              </a:buClr>
              <a:buSzPct val="68000"/>
              <a:buFont typeface="Wingdings 3" panose="05040102010807070707" pitchFamily="18" charset="2"/>
              <a:buChar char=""/>
            </a:pPr>
            <a:r>
              <a:rPr lang="en-US" altLang="en-US">
                <a:cs typeface="Arial" panose="020B0604020202020204" pitchFamily="34" charset="0"/>
              </a:rPr>
              <a:t>Good for mobility issues and demonstration purposes.</a:t>
            </a:r>
          </a:p>
          <a:p>
            <a:pPr eaLnBrk="1" hangingPunct="1">
              <a:buClr>
                <a:srgbClr val="00B050"/>
              </a:buClr>
              <a:buSzPct val="68000"/>
              <a:buFont typeface="Wingdings 3" panose="05040102010807070707" pitchFamily="18" charset="2"/>
              <a:buChar char=""/>
            </a:pPr>
            <a:r>
              <a:rPr lang="en-US" altLang="en-US" b="1">
                <a:cs typeface="Arial" panose="020B0604020202020204" pitchFamily="34" charset="0"/>
              </a:rPr>
              <a:t>Disadvantages</a:t>
            </a:r>
            <a:r>
              <a:rPr lang="en-US" altLang="en-US">
                <a:cs typeface="Arial" panose="020B0604020202020204" pitchFamily="34" charset="0"/>
              </a:rPr>
              <a:t> – The angle of viewing is critical, the image is unclear when viewed from the side which is an issue when more than one person is looking at it.</a:t>
            </a:r>
          </a:p>
          <a:p>
            <a:pPr lvl="1" eaLnBrk="1" hangingPunct="1">
              <a:buClr>
                <a:srgbClr val="00B050"/>
              </a:buClr>
              <a:buSzPct val="68000"/>
              <a:buFont typeface="Wingdings 3" panose="05040102010807070707" pitchFamily="18" charset="2"/>
              <a:buChar char=""/>
            </a:pPr>
            <a:r>
              <a:rPr lang="en-US" altLang="en-US">
                <a:cs typeface="Arial" panose="020B0604020202020204" pitchFamily="34" charset="0"/>
              </a:rPr>
              <a:t>The definition is not as good as CRT’s.</a:t>
            </a:r>
          </a:p>
          <a:p>
            <a:pPr lvl="1" eaLnBrk="1" hangingPunct="1">
              <a:buClr>
                <a:srgbClr val="00B050"/>
              </a:buClr>
              <a:buSzPct val="68000"/>
              <a:buFont typeface="Wingdings 3" panose="05040102010807070707" pitchFamily="18" charset="2"/>
              <a:buChar char=""/>
            </a:pPr>
            <a:r>
              <a:rPr lang="en-US" altLang="en-US">
                <a:cs typeface="Arial" panose="020B0604020202020204" pitchFamily="34" charset="0"/>
              </a:rPr>
              <a:t>Over a period of time they can get dirty, </a:t>
            </a:r>
            <a:br>
              <a:rPr lang="en-US" altLang="en-US">
                <a:cs typeface="Arial" panose="020B0604020202020204" pitchFamily="34" charset="0"/>
              </a:rPr>
            </a:br>
            <a:r>
              <a:rPr lang="en-US" altLang="en-US">
                <a:cs typeface="Arial" panose="020B0604020202020204" pitchFamily="34" charset="0"/>
              </a:rPr>
              <a:t>smudged and can be easier to damage </a:t>
            </a:r>
            <a:br>
              <a:rPr lang="en-US" altLang="en-US">
                <a:cs typeface="Arial" panose="020B0604020202020204" pitchFamily="34" charset="0"/>
              </a:rPr>
            </a:br>
            <a:r>
              <a:rPr lang="en-US" altLang="en-US">
                <a:cs typeface="Arial" panose="020B0604020202020204" pitchFamily="34" charset="0"/>
              </a:rPr>
              <a:t>than a CRT screen if pressed too hard.</a:t>
            </a:r>
            <a:endParaRPr lang="en-GB" altLang="en-US">
              <a:cs typeface="Arial" panose="020B0604020202020204" pitchFamily="34" charset="0"/>
            </a:endParaRPr>
          </a:p>
        </p:txBody>
      </p:sp>
      <p:pic>
        <p:nvPicPr>
          <p:cNvPr id="55301" name="Picture 2" descr="Image result for touch screen moni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263" y="5037138"/>
            <a:ext cx="19446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295502" y="1052736"/>
          <a:ext cx="1596978" cy="51109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596978"/>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Why are there so many old looking ones in the room?</a:t>
                      </a:r>
                      <a:endParaRPr lang="en-GB" sz="150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Can you repair a paper jam.</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Does anyone ever use the built in menu.</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if there was a par ton top for quick copying.</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Why are they always square.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Did you know that the toner ink is very toxic?</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57347"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188" y="1079500"/>
            <a:ext cx="1443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7"/>
          <p:cNvSpPr>
            <a:spLocks noChangeArrowheads="1"/>
          </p:cNvSpPr>
          <p:nvPr/>
        </p:nvSpPr>
        <p:spPr bwMode="auto">
          <a:xfrm>
            <a:off x="179388" y="1049338"/>
            <a:ext cx="705485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US" altLang="en-US" sz="1700" b="1">
                <a:cs typeface="Arial" panose="020B0604020202020204" pitchFamily="34" charset="0"/>
              </a:rPr>
              <a:t>Laser Printer </a:t>
            </a:r>
            <a:r>
              <a:rPr lang="en-US" altLang="en-US" sz="1700">
                <a:cs typeface="Arial" panose="020B0604020202020204" pitchFamily="34" charset="0"/>
              </a:rPr>
              <a:t>produce very high quality hard copy output. The print rate per page is very quick for large print jobs. They have large buffer memories where the data for the whole document is stored before the data is printed out.</a:t>
            </a:r>
          </a:p>
          <a:p>
            <a:pPr eaLnBrk="1" hangingPunct="1">
              <a:buClr>
                <a:srgbClr val="00B050"/>
              </a:buClr>
              <a:buSzPct val="68000"/>
              <a:buFont typeface="Wingdings 3" panose="05040102010807070707" pitchFamily="18" charset="2"/>
              <a:buChar char=""/>
            </a:pPr>
            <a:r>
              <a:rPr lang="en-US" altLang="en-US" sz="1700" b="1">
                <a:cs typeface="Arial" panose="020B0604020202020204" pitchFamily="34" charset="0"/>
              </a:rPr>
              <a:t>Uses – </a:t>
            </a:r>
            <a:r>
              <a:rPr lang="en-US" altLang="en-US" sz="1700">
                <a:cs typeface="Arial" panose="020B0604020202020204" pitchFamily="34" charset="0"/>
              </a:rPr>
              <a:t>Laser printers are used where noise levels need to be kept low.</a:t>
            </a:r>
          </a:p>
          <a:p>
            <a:pPr eaLnBrk="1" hangingPunct="1">
              <a:buClr>
                <a:srgbClr val="00B050"/>
              </a:buClr>
              <a:buSzPct val="68000"/>
              <a:buFont typeface="Wingdings 3" panose="05040102010807070707" pitchFamily="18" charset="2"/>
              <a:buChar char=""/>
            </a:pPr>
            <a:r>
              <a:rPr lang="en-US" altLang="en-US" sz="1700">
                <a:cs typeface="Arial" panose="020B0604020202020204" pitchFamily="34" charset="0"/>
              </a:rPr>
              <a:t>They are the best option for fast high quality volume printing</a:t>
            </a:r>
          </a:p>
          <a:p>
            <a:pPr eaLnBrk="1" hangingPunct="1">
              <a:buClr>
                <a:srgbClr val="00B050"/>
              </a:buClr>
              <a:buSzPct val="68000"/>
              <a:buFont typeface="Wingdings 3" panose="05040102010807070707" pitchFamily="18" charset="2"/>
              <a:buChar char=""/>
            </a:pPr>
            <a:r>
              <a:rPr lang="en-US" altLang="en-US" sz="1700" b="1">
                <a:cs typeface="Arial" panose="020B0604020202020204" pitchFamily="34" charset="0"/>
              </a:rPr>
              <a:t>Advantages – </a:t>
            </a:r>
            <a:r>
              <a:rPr lang="en-US" altLang="en-US" sz="1700">
                <a:cs typeface="Arial" panose="020B0604020202020204" pitchFamily="34" charset="0"/>
              </a:rPr>
              <a:t>Printing is fast for bulk, but not for just a few pages.</a:t>
            </a:r>
          </a:p>
          <a:p>
            <a:pPr lvl="1" eaLnBrk="1" hangingPunct="1">
              <a:buClr>
                <a:srgbClr val="00B050"/>
              </a:buClr>
              <a:buSzPct val="68000"/>
              <a:buFont typeface="Wingdings 3" panose="05040102010807070707" pitchFamily="18" charset="2"/>
              <a:buChar char=""/>
            </a:pPr>
            <a:r>
              <a:rPr lang="en-US" altLang="en-US" sz="1700">
                <a:cs typeface="Arial" panose="020B0604020202020204" pitchFamily="34" charset="0"/>
              </a:rPr>
              <a:t>They require less servicing and ink replacement as they print a lot more pages making them more cost effective for B&amp;W printing.</a:t>
            </a:r>
          </a:p>
          <a:p>
            <a:pPr lvl="1" eaLnBrk="1" hangingPunct="1">
              <a:buClr>
                <a:srgbClr val="00B050"/>
              </a:buClr>
              <a:buSzPct val="68000"/>
              <a:buFont typeface="Wingdings 3" panose="05040102010807070707" pitchFamily="18" charset="2"/>
              <a:buChar char=""/>
            </a:pPr>
            <a:r>
              <a:rPr lang="en-US" altLang="en-US" sz="1700">
                <a:cs typeface="Arial" panose="020B0604020202020204" pitchFamily="34" charset="0"/>
              </a:rPr>
              <a:t>They handle very large print jobs due to high memory capacity with consistent high quality.</a:t>
            </a:r>
          </a:p>
          <a:p>
            <a:pPr eaLnBrk="1" hangingPunct="1">
              <a:buClr>
                <a:srgbClr val="00B050"/>
              </a:buClr>
              <a:buSzPct val="68000"/>
              <a:buFont typeface="Wingdings 3" panose="05040102010807070707" pitchFamily="18" charset="2"/>
              <a:buChar char=""/>
            </a:pPr>
            <a:r>
              <a:rPr lang="en-US" altLang="en-US" sz="1700" b="1">
                <a:cs typeface="Arial" panose="020B0604020202020204" pitchFamily="34" charset="0"/>
              </a:rPr>
              <a:t>Disadvantages</a:t>
            </a:r>
            <a:r>
              <a:rPr lang="en-US" altLang="en-US" sz="1700">
                <a:cs typeface="Arial" panose="020B0604020202020204" pitchFamily="34" charset="0"/>
              </a:rPr>
              <a:t> – They are more expensive to buy. Colour versions are very expensive to buy and run since they require 4 cartridges as well as diffuser kits and toner bins.</a:t>
            </a:r>
            <a:endParaRPr lang="en-GB" altLang="en-US" sz="170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950" y="5489575"/>
            <a:ext cx="2063750" cy="116205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1138" y="5489575"/>
            <a:ext cx="1304925" cy="1179513"/>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838" y="5483225"/>
            <a:ext cx="1603375" cy="1185863"/>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0525" y="5489575"/>
            <a:ext cx="1765300" cy="1162050"/>
          </a:xfrm>
          <a:prstGeom prst="rect">
            <a:avLst/>
          </a:prstGeom>
          <a:effectLst>
            <a:outerShdw blurRad="152400" dist="38100" dir="2700000" sx="105000" sy="105000" algn="tl" rotWithShape="0">
              <a:prstClr val="black">
                <a:alpha val="40000"/>
              </a:prstClr>
            </a:outerShdw>
          </a:effec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67133" y="1052736"/>
          <a:ext cx="1725347" cy="5363917"/>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25347"/>
              </a:tblGrid>
              <a:tr h="386533">
                <a:tc>
                  <a:txBody>
                    <a:bodyPr/>
                    <a:lstStyle/>
                    <a:p>
                      <a:pPr>
                        <a:spcAft>
                          <a:spcPts val="0"/>
                        </a:spcAft>
                      </a:pPr>
                      <a:endParaRPr lang="en-GB" sz="146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460" baseline="0" dirty="0" smtClean="0">
                          <a:solidFill>
                            <a:srgbClr val="FF0000"/>
                          </a:solidFill>
                          <a:effectLst/>
                          <a:latin typeface="Arial" pitchFamily="34" charset="0"/>
                          <a:ea typeface="Times New Roman"/>
                          <a:cs typeface="Arial" pitchFamily="34" charset="0"/>
                        </a:rPr>
                        <a:t>New versions have </a:t>
                      </a:r>
                      <a:r>
                        <a:rPr lang="en-GB" sz="1460" baseline="0" dirty="0" err="1" smtClean="0">
                          <a:solidFill>
                            <a:srgbClr val="FF0000"/>
                          </a:solidFill>
                          <a:effectLst/>
                          <a:latin typeface="Arial" pitchFamily="34" charset="0"/>
                          <a:ea typeface="Times New Roman"/>
                          <a:cs typeface="Arial" pitchFamily="34" charset="0"/>
                        </a:rPr>
                        <a:t>wi-fi</a:t>
                      </a:r>
                      <a:r>
                        <a:rPr lang="en-GB" sz="1460" baseline="0" dirty="0" smtClean="0">
                          <a:solidFill>
                            <a:srgbClr val="FF0000"/>
                          </a:solidFill>
                          <a:effectLst/>
                          <a:latin typeface="Arial" pitchFamily="34" charset="0"/>
                          <a:ea typeface="Times New Roman"/>
                          <a:cs typeface="Arial" pitchFamily="34" charset="0"/>
                        </a:rPr>
                        <a:t>, card slots and screens</a:t>
                      </a:r>
                    </a:p>
                    <a:p>
                      <a:pPr marL="177800" indent="-177800" algn="l">
                        <a:spcAft>
                          <a:spcPts val="600"/>
                        </a:spcAft>
                        <a:buFontTx/>
                        <a:buBlip>
                          <a:blip r:embed="rId3"/>
                        </a:buBlip>
                      </a:pPr>
                      <a:r>
                        <a:rPr lang="en-GB" sz="1460" baseline="0" dirty="0" smtClean="0">
                          <a:solidFill>
                            <a:schemeClr val="tx1"/>
                          </a:solidFill>
                          <a:effectLst/>
                          <a:latin typeface="Arial" pitchFamily="34" charset="0"/>
                          <a:ea typeface="Times New Roman"/>
                          <a:cs typeface="Arial" pitchFamily="34" charset="0"/>
                        </a:rPr>
                        <a:t>Lots of moving parts and small paper trays</a:t>
                      </a:r>
                    </a:p>
                    <a:p>
                      <a:pPr marL="177800" indent="-177800" algn="l">
                        <a:spcAft>
                          <a:spcPts val="600"/>
                        </a:spcAft>
                        <a:buFontTx/>
                        <a:buBlip>
                          <a:blip r:embed="rId3"/>
                        </a:buBlip>
                      </a:pPr>
                      <a:r>
                        <a:rPr lang="en-GB" sz="1460" baseline="0" dirty="0" smtClean="0">
                          <a:solidFill>
                            <a:srgbClr val="FF0000"/>
                          </a:solidFill>
                          <a:effectLst/>
                          <a:latin typeface="Arial" pitchFamily="34" charset="0"/>
                          <a:ea typeface="Times New Roman"/>
                          <a:cs typeface="Arial" pitchFamily="34" charset="0"/>
                        </a:rPr>
                        <a:t>When one ink runs out you can replace it easily.</a:t>
                      </a:r>
                    </a:p>
                    <a:p>
                      <a:pPr marL="177800" indent="-177800" algn="l">
                        <a:spcAft>
                          <a:spcPts val="600"/>
                        </a:spcAft>
                        <a:buFontTx/>
                        <a:buBlip>
                          <a:blip r:embed="rId3"/>
                        </a:buBlip>
                      </a:pPr>
                      <a:r>
                        <a:rPr lang="en-GB" sz="1460" baseline="0" dirty="0" smtClean="0">
                          <a:solidFill>
                            <a:schemeClr val="tx1"/>
                          </a:solidFill>
                          <a:effectLst/>
                          <a:latin typeface="Arial" pitchFamily="34" charset="0"/>
                          <a:ea typeface="Times New Roman"/>
                          <a:cs typeface="Arial" pitchFamily="34" charset="0"/>
                        </a:rPr>
                        <a:t>Most people get a laser and do away with the inkjet, why?</a:t>
                      </a:r>
                    </a:p>
                    <a:p>
                      <a:pPr marL="177800" indent="-177800" algn="l">
                        <a:spcAft>
                          <a:spcPts val="600"/>
                        </a:spcAft>
                        <a:buFontTx/>
                        <a:buBlip>
                          <a:blip r:embed="rId3"/>
                        </a:buBlip>
                      </a:pPr>
                      <a:r>
                        <a:rPr lang="en-GB" sz="1460" baseline="0" dirty="0" smtClean="0">
                          <a:solidFill>
                            <a:srgbClr val="FF0000"/>
                          </a:solidFill>
                          <a:effectLst/>
                          <a:latin typeface="Arial" pitchFamily="34" charset="0"/>
                          <a:ea typeface="Times New Roman"/>
                          <a:cs typeface="Arial" pitchFamily="34" charset="0"/>
                        </a:rPr>
                        <a:t>Sometimes they cost less than the printer cartridge so it is cheaper to get a new one when the ink runs out.</a:t>
                      </a:r>
                      <a:endParaRPr lang="en-GB" sz="146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59395"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363"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4938" y="1052513"/>
            <a:ext cx="6996112" cy="4356100"/>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630" b="1" dirty="0">
                <a:cs typeface="Arial" panose="020B0604020202020204" pitchFamily="34" charset="0"/>
              </a:rPr>
              <a:t>Inkjet printers </a:t>
            </a:r>
            <a:r>
              <a:rPr lang="en-US" sz="1630" dirty="0">
                <a:cs typeface="Arial" panose="020B0604020202020204" pitchFamily="34" charset="0"/>
              </a:rPr>
              <a:t>are used to produce good quality hard copies, usually in </a:t>
            </a:r>
            <a:r>
              <a:rPr lang="en-US" sz="1630" dirty="0" err="1">
                <a:cs typeface="Arial" panose="020B0604020202020204" pitchFamily="34" charset="0"/>
              </a:rPr>
              <a:t>colour</a:t>
            </a:r>
            <a:r>
              <a:rPr lang="en-US" sz="1630" dirty="0">
                <a:cs typeface="Arial" panose="020B0604020202020204" pitchFamily="34" charset="0"/>
              </a:rPr>
              <a:t>. They are not as good as laser printers but are far better than dot matrix. They do not have large memory buffers so printing is done a bit at a time, causing the print job to pause and think and get more data. </a:t>
            </a:r>
          </a:p>
          <a:p>
            <a:pPr marL="285750" indent="-285750" eaLnBrk="1" hangingPunct="1">
              <a:buClr>
                <a:srgbClr val="00B050"/>
              </a:buClr>
              <a:buSzPct val="68000"/>
              <a:buFont typeface="Wingdings 3" panose="05040102010807070707" pitchFamily="18" charset="2"/>
              <a:buChar char=""/>
              <a:defRPr/>
            </a:pPr>
            <a:r>
              <a:rPr lang="en-US" sz="1630" b="1" dirty="0">
                <a:cs typeface="Arial" panose="020B0604020202020204" pitchFamily="34" charset="0"/>
              </a:rPr>
              <a:t>Uses – </a:t>
            </a:r>
            <a:r>
              <a:rPr lang="en-US" sz="1630" dirty="0">
                <a:cs typeface="Arial" panose="020B0604020202020204" pitchFamily="34" charset="0"/>
              </a:rPr>
              <a:t>They are used when there is low volume required or if </a:t>
            </a:r>
            <a:r>
              <a:rPr lang="en-US" sz="1630" dirty="0" err="1">
                <a:cs typeface="Arial" panose="020B0604020202020204" pitchFamily="34" charset="0"/>
              </a:rPr>
              <a:t>colour</a:t>
            </a:r>
            <a:r>
              <a:rPr lang="en-US" sz="1630" dirty="0">
                <a:cs typeface="Arial" panose="020B0604020202020204" pitchFamily="34" charset="0"/>
              </a:rPr>
              <a:t> is required or good quality single jobs like Photo printing.</a:t>
            </a:r>
          </a:p>
          <a:p>
            <a:pPr marL="285750" indent="-285750" eaLnBrk="1" hangingPunct="1">
              <a:buClr>
                <a:srgbClr val="00B050"/>
              </a:buClr>
              <a:buSzPct val="68000"/>
              <a:buFont typeface="Wingdings 3" panose="05040102010807070707" pitchFamily="18" charset="2"/>
              <a:buChar char=""/>
              <a:defRPr/>
            </a:pPr>
            <a:r>
              <a:rPr lang="en-US" sz="1630" dirty="0">
                <a:cs typeface="Arial" panose="020B0604020202020204" pitchFamily="34" charset="0"/>
              </a:rPr>
              <a:t>3D inkjet printers are now being used in industry producing prototypes. </a:t>
            </a:r>
          </a:p>
          <a:p>
            <a:pPr marL="285750" indent="-285750" eaLnBrk="1" hangingPunct="1">
              <a:buClr>
                <a:srgbClr val="00B050"/>
              </a:buClr>
              <a:buSzPct val="68000"/>
              <a:buFont typeface="Wingdings 3" panose="05040102010807070707" pitchFamily="18" charset="2"/>
              <a:buChar char=""/>
              <a:defRPr/>
            </a:pPr>
            <a:r>
              <a:rPr lang="en-US" sz="1630" b="1" dirty="0">
                <a:cs typeface="Arial" panose="020B0604020202020204" pitchFamily="34" charset="0"/>
              </a:rPr>
              <a:t>Advantages – </a:t>
            </a:r>
            <a:r>
              <a:rPr lang="en-US" sz="1630" dirty="0">
                <a:cs typeface="Arial" panose="020B0604020202020204" pitchFamily="34" charset="0"/>
              </a:rPr>
              <a:t>The output is high quality and are cheaper to buy than laser printers.</a:t>
            </a:r>
          </a:p>
          <a:p>
            <a:pPr marL="742950" lvl="1" indent="-285750" eaLnBrk="1" hangingPunct="1">
              <a:buClr>
                <a:srgbClr val="00B050"/>
              </a:buClr>
              <a:buSzPct val="68000"/>
              <a:buFont typeface="Wingdings 3" panose="05040102010807070707" pitchFamily="18" charset="2"/>
              <a:buChar char=""/>
              <a:defRPr/>
            </a:pPr>
            <a:r>
              <a:rPr lang="en-US" sz="1630" dirty="0">
                <a:cs typeface="Arial" panose="020B0604020202020204" pitchFamily="34" charset="0"/>
              </a:rPr>
              <a:t>They are light with a small footprint.</a:t>
            </a:r>
          </a:p>
          <a:p>
            <a:pPr marL="742950" lvl="1" indent="-285750" eaLnBrk="1" hangingPunct="1">
              <a:buClr>
                <a:srgbClr val="00B050"/>
              </a:buClr>
              <a:buSzPct val="68000"/>
              <a:buFont typeface="Wingdings 3" panose="05040102010807070707" pitchFamily="18" charset="2"/>
              <a:buChar char=""/>
              <a:defRPr/>
            </a:pPr>
            <a:r>
              <a:rPr lang="en-US" sz="1630" dirty="0">
                <a:cs typeface="Arial" panose="020B0604020202020204" pitchFamily="34" charset="0"/>
              </a:rPr>
              <a:t>They do not produce ozone and volatile organic compounds unlike laser printers.</a:t>
            </a:r>
          </a:p>
          <a:p>
            <a:pPr marL="285750" indent="-285750" eaLnBrk="1" hangingPunct="1">
              <a:buClr>
                <a:srgbClr val="00B050"/>
              </a:buClr>
              <a:buSzPct val="68000"/>
              <a:buFont typeface="Wingdings 3" panose="05040102010807070707" pitchFamily="18" charset="2"/>
              <a:buChar char=""/>
              <a:defRPr/>
            </a:pPr>
            <a:r>
              <a:rPr lang="en-US" sz="1630" b="1" dirty="0">
                <a:cs typeface="Arial" panose="020B0604020202020204" pitchFamily="34" charset="0"/>
              </a:rPr>
              <a:t>Disadvantages</a:t>
            </a:r>
            <a:r>
              <a:rPr lang="en-US" sz="1630" dirty="0">
                <a:cs typeface="Arial" panose="020B0604020202020204" pitchFamily="34" charset="0"/>
              </a:rPr>
              <a:t> – The output is slow for multiple copies and they have a small memory buffer for jobs.</a:t>
            </a:r>
          </a:p>
          <a:p>
            <a:pPr marL="742950" lvl="1" indent="-285750" eaLnBrk="1" hangingPunct="1">
              <a:buClr>
                <a:srgbClr val="00B050"/>
              </a:buClr>
              <a:buSzPct val="68000"/>
              <a:buFont typeface="Wingdings 3" panose="05040102010807070707" pitchFamily="18" charset="2"/>
              <a:buChar char=""/>
              <a:defRPr/>
            </a:pPr>
            <a:r>
              <a:rPr lang="en-US" sz="1630" dirty="0">
                <a:cs typeface="Arial" panose="020B0604020202020204" pitchFamily="34" charset="0"/>
              </a:rPr>
              <a:t>Ink cartridges run out quickly and can smudge if the user is not careful.</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825" y="5516563"/>
            <a:ext cx="1584325" cy="1152525"/>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51050" y="5516563"/>
            <a:ext cx="1800225" cy="1136650"/>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6700" y="5516563"/>
            <a:ext cx="927100" cy="1136650"/>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4788" y="5516563"/>
            <a:ext cx="1735137" cy="1152525"/>
          </a:xfrm>
          <a:prstGeom prst="rect">
            <a:avLst/>
          </a:prstGeom>
          <a:effectLst>
            <a:outerShdw blurRad="152400" dist="38100" dir="2700000" sx="105000" sy="105000" algn="tl" rotWithShape="0">
              <a:prstClr val="black">
                <a:alpha val="40000"/>
              </a:prstClr>
            </a:outerShdw>
          </a:effec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099516" y="1052736"/>
          <a:ext cx="1792964" cy="55681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Think of what can be produced now and then image 10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They are working on food versions.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They flew one to the MIR space station recently.</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Google the term </a:t>
                      </a:r>
                      <a:r>
                        <a:rPr lang="en-GB" sz="1500" baseline="0" dirty="0" err="1" smtClean="0">
                          <a:solidFill>
                            <a:schemeClr val="tx1"/>
                          </a:solidFill>
                          <a:effectLst/>
                          <a:latin typeface="Arial" pitchFamily="34" charset="0"/>
                          <a:ea typeface="Times New Roman"/>
                          <a:cs typeface="Arial" pitchFamily="34" charset="0"/>
                        </a:rPr>
                        <a:t>Physibles</a:t>
                      </a:r>
                      <a:r>
                        <a:rPr lang="en-GB" sz="1500" baseline="0" dirty="0" smtClean="0">
                          <a:solidFill>
                            <a:schemeClr val="tx1"/>
                          </a:solidFill>
                          <a:effectLst/>
                          <a:latin typeface="Arial" pitchFamily="34" charset="0"/>
                          <a:ea typeface="Times New Roman"/>
                          <a:cs typeface="Arial" pitchFamily="34" charset="0"/>
                        </a:rPr>
                        <a: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One day they will print a working car.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Research is fast developing, human tissue is not far off, they have printed veins.</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61443"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25"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9388" y="1052513"/>
            <a:ext cx="6870700" cy="4654550"/>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560" b="1" dirty="0">
                <a:cs typeface="Arial" panose="020B0604020202020204" pitchFamily="34" charset="0"/>
              </a:rPr>
              <a:t>3D Printers </a:t>
            </a:r>
            <a:r>
              <a:rPr lang="en-US" sz="1560" dirty="0">
                <a:cs typeface="Arial" panose="020B0604020202020204" pitchFamily="34" charset="0"/>
              </a:rPr>
              <a:t>are anew type of printer that can produce 3D models using modified inkjet technology, known as “tomography” which layers thin levels of powder (plaster, resin and starch) which bonds together as a 3D model as the layer builds up, each layer being about 0.25mm thick. </a:t>
            </a:r>
          </a:p>
          <a:p>
            <a:pPr marL="285750" indent="-285750" eaLnBrk="1" hangingPunct="1">
              <a:buClr>
                <a:srgbClr val="00B050"/>
              </a:buClr>
              <a:buSzPct val="68000"/>
              <a:buFont typeface="Wingdings 3" panose="05040102010807070707" pitchFamily="18" charset="2"/>
              <a:buChar char=""/>
              <a:defRPr/>
            </a:pPr>
            <a:r>
              <a:rPr lang="en-US" sz="1560" b="1" dirty="0">
                <a:cs typeface="Arial" panose="020B0604020202020204" pitchFamily="34" charset="0"/>
              </a:rPr>
              <a:t>Uses – </a:t>
            </a:r>
            <a:r>
              <a:rPr lang="en-US" sz="1560" dirty="0">
                <a:cs typeface="Arial" panose="020B0604020202020204" pitchFamily="34" charset="0"/>
              </a:rPr>
              <a:t>Inkjet printers are use to produce prototypes which work from CAD packages, photograph images and stored drawings.</a:t>
            </a:r>
          </a:p>
          <a:p>
            <a:pPr marL="285750" indent="-285750" eaLnBrk="1" hangingPunct="1">
              <a:buClr>
                <a:srgbClr val="00B050"/>
              </a:buClr>
              <a:buSzPct val="68000"/>
              <a:buFont typeface="Wingdings 3" panose="05040102010807070707" pitchFamily="18" charset="2"/>
              <a:buChar char=""/>
              <a:defRPr/>
            </a:pPr>
            <a:r>
              <a:rPr lang="en-US" sz="1560" dirty="0">
                <a:cs typeface="Arial" panose="020B0604020202020204" pitchFamily="34" charset="0"/>
              </a:rPr>
              <a:t>Scale models are produced in </a:t>
            </a:r>
            <a:r>
              <a:rPr lang="en-US" sz="1560" dirty="0" err="1">
                <a:cs typeface="Arial" panose="020B0604020202020204" pitchFamily="34" charset="0"/>
              </a:rPr>
              <a:t>colour</a:t>
            </a:r>
            <a:r>
              <a:rPr lang="en-US" sz="1560" dirty="0">
                <a:cs typeface="Arial" panose="020B0604020202020204" pitchFamily="34" charset="0"/>
              </a:rPr>
              <a:t> before the real versions are manufactured.</a:t>
            </a:r>
          </a:p>
          <a:p>
            <a:pPr marL="285750" indent="-285750" eaLnBrk="1" hangingPunct="1">
              <a:buClr>
                <a:srgbClr val="00B050"/>
              </a:buClr>
              <a:buSzPct val="68000"/>
              <a:buFont typeface="Wingdings 3" panose="05040102010807070707" pitchFamily="18" charset="2"/>
              <a:buChar char=""/>
              <a:defRPr/>
            </a:pPr>
            <a:r>
              <a:rPr lang="en-US" sz="1560" dirty="0">
                <a:cs typeface="Arial" panose="020B0604020202020204" pitchFamily="34" charset="0"/>
              </a:rPr>
              <a:t>The ultimate objective is to produce organic objects using layering like human organs.</a:t>
            </a:r>
          </a:p>
          <a:p>
            <a:pPr marL="285750" indent="-285750" eaLnBrk="1" hangingPunct="1">
              <a:buClr>
                <a:srgbClr val="00B050"/>
              </a:buClr>
              <a:buSzPct val="68000"/>
              <a:buFont typeface="Wingdings 3" panose="05040102010807070707" pitchFamily="18" charset="2"/>
              <a:buChar char=""/>
              <a:defRPr/>
            </a:pPr>
            <a:r>
              <a:rPr lang="en-US" sz="1560" b="1" dirty="0">
                <a:cs typeface="Arial" panose="020B0604020202020204" pitchFamily="34" charset="0"/>
              </a:rPr>
              <a:t>Advantages – </a:t>
            </a:r>
            <a:r>
              <a:rPr lang="en-US" sz="1560" dirty="0">
                <a:cs typeface="Arial" panose="020B0604020202020204" pitchFamily="34" charset="0"/>
              </a:rPr>
              <a:t>They save a lot of money since prototypes is very time consuming by other methods.</a:t>
            </a:r>
          </a:p>
          <a:p>
            <a:pPr marL="622300" lvl="1" indent="-285750" eaLnBrk="1" hangingPunct="1">
              <a:buClr>
                <a:srgbClr val="00B050"/>
              </a:buClr>
              <a:buSzPct val="68000"/>
              <a:buFont typeface="Wingdings 3" panose="05040102010807070707" pitchFamily="18" charset="2"/>
              <a:buChar char=""/>
              <a:defRPr/>
            </a:pPr>
            <a:r>
              <a:rPr lang="en-US" sz="1560" dirty="0">
                <a:cs typeface="Arial" panose="020B0604020202020204" pitchFamily="34" charset="0"/>
              </a:rPr>
              <a:t>Physical scale models are produced with working parts which gives a better idea of how the end product will look.</a:t>
            </a:r>
          </a:p>
          <a:p>
            <a:pPr marL="622300" lvl="1" indent="-285750" eaLnBrk="1" hangingPunct="1">
              <a:buClr>
                <a:srgbClr val="00B050"/>
              </a:buClr>
              <a:buSzPct val="68000"/>
              <a:buFont typeface="Wingdings 3" panose="05040102010807070707" pitchFamily="18" charset="2"/>
              <a:buChar char=""/>
              <a:defRPr/>
            </a:pPr>
            <a:r>
              <a:rPr lang="en-US" sz="1560" dirty="0">
                <a:cs typeface="Arial" panose="020B0604020202020204" pitchFamily="34" charset="0"/>
              </a:rPr>
              <a:t>The powders used can be ground up and reused.</a:t>
            </a:r>
          </a:p>
          <a:p>
            <a:pPr marL="285750" indent="-285750" eaLnBrk="1" hangingPunct="1">
              <a:buClr>
                <a:srgbClr val="00B050"/>
              </a:buClr>
              <a:buSzPct val="68000"/>
              <a:buFont typeface="Wingdings 3" panose="05040102010807070707" pitchFamily="18" charset="2"/>
              <a:buChar char=""/>
              <a:defRPr/>
            </a:pPr>
            <a:r>
              <a:rPr lang="en-US" sz="1560" b="1" dirty="0">
                <a:cs typeface="Arial" panose="020B0604020202020204" pitchFamily="34" charset="0"/>
              </a:rPr>
              <a:t>Disadvantages</a:t>
            </a:r>
            <a:r>
              <a:rPr lang="en-US" sz="1560" dirty="0">
                <a:cs typeface="Arial" panose="020B0604020202020204" pitchFamily="34" charset="0"/>
              </a:rPr>
              <a:t> – They are expensive to buy and slow at making models.</a:t>
            </a:r>
          </a:p>
          <a:p>
            <a:pPr marL="622300" lvl="1" indent="-285750" eaLnBrk="1" hangingPunct="1">
              <a:buClr>
                <a:srgbClr val="00B050"/>
              </a:buClr>
              <a:buSzPct val="68000"/>
              <a:buFont typeface="Wingdings 3" panose="05040102010807070707" pitchFamily="18" charset="2"/>
              <a:buChar char=""/>
              <a:defRPr/>
            </a:pPr>
            <a:r>
              <a:rPr lang="en-US" sz="1560" dirty="0">
                <a:cs typeface="Arial" panose="020B0604020202020204" pitchFamily="34" charset="0"/>
              </a:rPr>
              <a:t>The end product can be a little rough and often needs additional work.</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5600" y="5654675"/>
            <a:ext cx="1336675" cy="942975"/>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200" y="5654675"/>
            <a:ext cx="1281113" cy="942975"/>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8400" y="5614988"/>
            <a:ext cx="871538" cy="982662"/>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9338" y="5614988"/>
            <a:ext cx="1508125" cy="963612"/>
          </a:xfrm>
          <a:prstGeom prst="rect">
            <a:avLst/>
          </a:prstGeom>
          <a:effectLst>
            <a:outerShdw blurRad="152400" dist="38100" dir="2700000" sx="105000" sy="105000" algn="tl" rotWithShape="0">
              <a:prstClr val="black">
                <a:alpha val="40000"/>
              </a:prstClr>
            </a:outerShdw>
          </a:effec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72187" y="1052736"/>
          <a:ext cx="1720293"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20293"/>
              </a:tblGrid>
              <a:tr h="396740">
                <a:tc>
                  <a:txBody>
                    <a:bodyPr/>
                    <a:lstStyle/>
                    <a:p>
                      <a:pPr>
                        <a:spcAft>
                          <a:spcPts val="0"/>
                        </a:spcAft>
                      </a:pPr>
                      <a:endParaRPr lang="en-GB" sz="147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19884">
                <a:tc>
                  <a:txBody>
                    <a:bodyPr/>
                    <a:lstStyle/>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Some companies put them in a sound box</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Every printer was different so the ribbons were not universal.</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It was possible to turn the ribbon over on some.</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Paper jams were so much worse.</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They had no complicated menus, just 3 buttons.</a:t>
                      </a:r>
                    </a:p>
                    <a:p>
                      <a:pPr marL="177800" indent="-177800" algn="l">
                        <a:spcAft>
                          <a:spcPts val="600"/>
                        </a:spcAft>
                        <a:buFontTx/>
                        <a:buBlip>
                          <a:blip r:embed="rId3"/>
                        </a:buBlip>
                      </a:pPr>
                      <a:r>
                        <a:rPr lang="en-US" sz="1470" dirty="0" smtClean="0">
                          <a:solidFill>
                            <a:schemeClr val="tx1"/>
                          </a:solidFill>
                          <a:effectLst/>
                          <a:latin typeface="Arial" pitchFamily="34" charset="0"/>
                          <a:ea typeface="Times New Roman"/>
                          <a:cs typeface="Arial" pitchFamily="34" charset="0"/>
                        </a:rPr>
                        <a:t>They</a:t>
                      </a:r>
                      <a:r>
                        <a:rPr lang="en-US" sz="1470" baseline="0" dirty="0" smtClean="0">
                          <a:solidFill>
                            <a:schemeClr val="tx1"/>
                          </a:solidFill>
                          <a:effectLst/>
                          <a:latin typeface="Arial" pitchFamily="34" charset="0"/>
                          <a:ea typeface="Times New Roman"/>
                          <a:cs typeface="Arial" pitchFamily="34" charset="0"/>
                        </a:rPr>
                        <a:t> were always white or cream.</a:t>
                      </a:r>
                      <a:endParaRPr lang="en-GB" sz="147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63491"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13" y="1079500"/>
            <a:ext cx="1619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9550" y="1052513"/>
            <a:ext cx="6810375" cy="4303712"/>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610" b="1" dirty="0">
                <a:cs typeface="Arial" panose="020B0604020202020204" pitchFamily="34" charset="0"/>
              </a:rPr>
              <a:t>Dot Matrix Printers </a:t>
            </a:r>
            <a:r>
              <a:rPr lang="en-US" sz="1610" dirty="0">
                <a:cs typeface="Arial" panose="020B0604020202020204" pitchFamily="34" charset="0"/>
              </a:rPr>
              <a:t>are a type of impact printer where a print head (made up of a matrix of pins) presses against an inked ribbon. They tend to be slow, noisy and the output is not good quality. They are still useful where multi-part or continuous stationery, perforated paper is used. </a:t>
            </a:r>
          </a:p>
          <a:p>
            <a:pPr marL="285750" indent="-285750" eaLnBrk="1" hangingPunct="1">
              <a:buClr>
                <a:srgbClr val="00B050"/>
              </a:buClr>
              <a:buSzPct val="68000"/>
              <a:buFont typeface="Wingdings 3" panose="05040102010807070707" pitchFamily="18" charset="2"/>
              <a:buChar char=""/>
              <a:defRPr/>
            </a:pPr>
            <a:r>
              <a:rPr lang="en-US" sz="1610" b="1" dirty="0">
                <a:cs typeface="Arial" panose="020B0604020202020204" pitchFamily="34" charset="0"/>
              </a:rPr>
              <a:t>Uses – </a:t>
            </a:r>
            <a:r>
              <a:rPr lang="en-US" sz="1610" dirty="0">
                <a:cs typeface="Arial" panose="020B0604020202020204" pitchFamily="34" charset="0"/>
              </a:rPr>
              <a:t>They can be used in noisy environments (e.g. garage workshops) and in applications where print quality is not important.</a:t>
            </a:r>
          </a:p>
          <a:p>
            <a:pPr marL="285750" indent="-285750" eaLnBrk="1" hangingPunct="1">
              <a:buClr>
                <a:srgbClr val="00B050"/>
              </a:buClr>
              <a:buSzPct val="68000"/>
              <a:buFont typeface="Wingdings 3" panose="05040102010807070707" pitchFamily="18" charset="2"/>
              <a:buChar char=""/>
              <a:defRPr/>
            </a:pPr>
            <a:r>
              <a:rPr lang="en-US" sz="1610" b="1" dirty="0">
                <a:cs typeface="Arial" panose="020B0604020202020204" pitchFamily="34" charset="0"/>
              </a:rPr>
              <a:t>Advantages – </a:t>
            </a:r>
            <a:r>
              <a:rPr lang="en-US" sz="1610" dirty="0">
                <a:cs typeface="Arial" panose="020B0604020202020204" pitchFamily="34" charset="0"/>
              </a:rPr>
              <a:t>They are used in environments which would be a problem for Laser or Inkjet printers (dusty, dirty or moist)</a:t>
            </a:r>
          </a:p>
          <a:p>
            <a:pPr marL="742950" lvl="1" indent="-285750" eaLnBrk="1" hangingPunct="1">
              <a:buClr>
                <a:srgbClr val="00B050"/>
              </a:buClr>
              <a:buSzPct val="68000"/>
              <a:buFont typeface="Wingdings 3" panose="05040102010807070707" pitchFamily="18" charset="2"/>
              <a:buChar char=""/>
              <a:defRPr/>
            </a:pPr>
            <a:r>
              <a:rPr lang="en-US" sz="1610" dirty="0">
                <a:cs typeface="Arial" panose="020B0604020202020204" pitchFamily="34" charset="0"/>
              </a:rPr>
              <a:t>Carbon copies or multi-part outputs can be produced.</a:t>
            </a:r>
          </a:p>
          <a:p>
            <a:pPr marL="742950" lvl="1" indent="-285750" eaLnBrk="1" hangingPunct="1">
              <a:buClr>
                <a:srgbClr val="00B050"/>
              </a:buClr>
              <a:buSzPct val="68000"/>
              <a:buFont typeface="Wingdings 3" panose="05040102010807070707" pitchFamily="18" charset="2"/>
              <a:buChar char=""/>
              <a:defRPr/>
            </a:pPr>
            <a:r>
              <a:rPr lang="en-US" sz="1610" dirty="0">
                <a:cs typeface="Arial" panose="020B0604020202020204" pitchFamily="34" charset="0"/>
              </a:rPr>
              <a:t>They are cheap to run and maintain.</a:t>
            </a:r>
          </a:p>
          <a:p>
            <a:pPr marL="742950" lvl="1" indent="-285750" eaLnBrk="1" hangingPunct="1">
              <a:buClr>
                <a:srgbClr val="00B050"/>
              </a:buClr>
              <a:buSzPct val="68000"/>
              <a:buFont typeface="Wingdings 3" panose="05040102010807070707" pitchFamily="18" charset="2"/>
              <a:buChar char=""/>
              <a:defRPr/>
            </a:pPr>
            <a:r>
              <a:rPr lang="en-US" sz="1610" dirty="0">
                <a:cs typeface="Arial" panose="020B0604020202020204" pitchFamily="34" charset="0"/>
              </a:rPr>
              <a:t>They are easy to use if continuous stationery is required like wage slips.</a:t>
            </a:r>
          </a:p>
          <a:p>
            <a:pPr marL="285750" indent="-285750" eaLnBrk="1" hangingPunct="1">
              <a:buClr>
                <a:srgbClr val="00B050"/>
              </a:buClr>
              <a:buSzPct val="68000"/>
              <a:buFont typeface="Wingdings 3" panose="05040102010807070707" pitchFamily="18" charset="2"/>
              <a:buChar char=""/>
              <a:defRPr/>
            </a:pPr>
            <a:r>
              <a:rPr lang="en-US" sz="1610" b="1" dirty="0">
                <a:cs typeface="Arial" panose="020B0604020202020204" pitchFamily="34" charset="0"/>
              </a:rPr>
              <a:t>Disadvantages</a:t>
            </a:r>
            <a:r>
              <a:rPr lang="en-US" sz="1610" dirty="0">
                <a:cs typeface="Arial" panose="020B0604020202020204" pitchFamily="34" charset="0"/>
              </a:rPr>
              <a:t> – They are very noisy and not good in an office space.</a:t>
            </a:r>
          </a:p>
          <a:p>
            <a:pPr marL="742950" lvl="1" indent="-285750" eaLnBrk="1" hangingPunct="1">
              <a:buClr>
                <a:srgbClr val="00B050"/>
              </a:buClr>
              <a:buSzPct val="68000"/>
              <a:buFont typeface="Wingdings 3" panose="05040102010807070707" pitchFamily="18" charset="2"/>
              <a:buChar char=""/>
              <a:defRPr/>
            </a:pPr>
            <a:r>
              <a:rPr lang="en-US" sz="1610" dirty="0">
                <a:cs typeface="Arial" panose="020B0604020202020204" pitchFamily="34" charset="0"/>
              </a:rPr>
              <a:t>They cost more than an inkjet to buy.</a:t>
            </a:r>
          </a:p>
          <a:p>
            <a:pPr marL="742950" lvl="1" indent="-285750" eaLnBrk="1" hangingPunct="1">
              <a:buClr>
                <a:srgbClr val="00B050"/>
              </a:buClr>
              <a:buSzPct val="68000"/>
              <a:buFont typeface="Wingdings 3" panose="05040102010807070707" pitchFamily="18" charset="2"/>
              <a:buChar char=""/>
              <a:defRPr/>
            </a:pPr>
            <a:r>
              <a:rPr lang="en-US" sz="1610" dirty="0">
                <a:cs typeface="Arial" panose="020B0604020202020204" pitchFamily="34" charset="0"/>
              </a:rPr>
              <a:t>They are slow and the quality is poor.</a:t>
            </a:r>
            <a:endParaRPr lang="en-GB" sz="1610" dirty="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375" y="5468938"/>
            <a:ext cx="1552575" cy="120015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513" y="5468938"/>
            <a:ext cx="1338262" cy="1138237"/>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4313" y="5468938"/>
            <a:ext cx="1798637" cy="1200150"/>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t="-1316"/>
          <a:stretch/>
        </p:blipFill>
        <p:spPr>
          <a:xfrm>
            <a:off x="215900" y="5430838"/>
            <a:ext cx="1908175" cy="1238250"/>
          </a:xfrm>
          <a:prstGeom prst="rect">
            <a:avLst/>
          </a:prstGeom>
          <a:effectLst>
            <a:outerShdw blurRad="152400" dist="38100" dir="2700000" sx="105000" sy="105000" algn="tl" rotWithShape="0">
              <a:prstClr val="black">
                <a:alpha val="40000"/>
              </a:prstClr>
            </a:outerShdw>
          </a:effec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pPr fontAlgn="auto">
              <a:spcAft>
                <a:spcPts val="0"/>
              </a:spcAft>
              <a:defRPr/>
            </a:pPr>
            <a:r>
              <a:rPr lang="en-GB" sz="4800" dirty="0" smtClean="0">
                <a:ea typeface="+mj-ea"/>
              </a:rPr>
              <a:t>LO3 - Aim and Purpose</a:t>
            </a:r>
            <a:endParaRPr lang="en-GB" dirty="0" smtClean="0">
              <a:ea typeface="+mj-ea"/>
            </a:endParaRPr>
          </a:p>
        </p:txBody>
      </p:sp>
      <p:sp>
        <p:nvSpPr>
          <p:cNvPr id="2" name="Rectangle 1"/>
          <p:cNvSpPr/>
          <p:nvPr/>
        </p:nvSpPr>
        <p:spPr>
          <a:xfrm>
            <a:off x="250825" y="1052513"/>
            <a:ext cx="8569325" cy="5262562"/>
          </a:xfrm>
          <a:prstGeom prst="rect">
            <a:avLst/>
          </a:prstGeom>
        </p:spPr>
        <p:txBody>
          <a:bodyPr>
            <a:spAutoFit/>
          </a:bodyPr>
          <a:lstStyle/>
          <a:p>
            <a:pPr eaLnBrk="1" hangingPunct="1">
              <a:buClr>
                <a:srgbClr val="7030A0"/>
              </a:buClr>
              <a:defRPr/>
            </a:pPr>
            <a:r>
              <a:rPr lang="en-US" sz="2400" b="1" dirty="0">
                <a:latin typeface="Arial" charset="0"/>
              </a:rPr>
              <a:t>Learning Outcome 3: </a:t>
            </a:r>
            <a:r>
              <a:rPr lang="en-US" sz="2400" dirty="0">
                <a:latin typeface="Arial" charset="0"/>
              </a:rPr>
              <a:t>Be able to select the components for the designed IT systems.</a:t>
            </a:r>
          </a:p>
          <a:p>
            <a:pPr marL="439738" indent="-439738" eaLnBrk="1" hangingPunct="1">
              <a:buClr>
                <a:srgbClr val="7030A0"/>
              </a:buClr>
              <a:buFont typeface="Wingdings 3" panose="05040102010807070707" pitchFamily="18" charset="2"/>
              <a:buChar char=""/>
              <a:defRPr/>
            </a:pPr>
            <a:r>
              <a:rPr lang="en-US" sz="2400" dirty="0">
                <a:latin typeface="Arial" charset="0"/>
              </a:rPr>
              <a:t>Your task is to: select the appropriate hardware and software components that will be required to build the IT system proposed in Task 2.</a:t>
            </a:r>
          </a:p>
          <a:p>
            <a:pPr marL="439738" indent="-439738" eaLnBrk="1" hangingPunct="1">
              <a:buClr>
                <a:srgbClr val="7030A0"/>
              </a:buClr>
              <a:buFont typeface="Wingdings 3" panose="05040102010807070707" pitchFamily="18" charset="2"/>
              <a:buChar char=""/>
              <a:defRPr/>
            </a:pPr>
            <a:r>
              <a:rPr lang="en-US" sz="2400" dirty="0">
                <a:latin typeface="Arial" charset="0"/>
              </a:rPr>
              <a:t>The SMT of Progress Academy has now agreed your proposal and has instructed you to develop the proposed IT system.</a:t>
            </a:r>
          </a:p>
          <a:p>
            <a:pPr marL="439738" indent="-439738" eaLnBrk="1" hangingPunct="1">
              <a:buClr>
                <a:srgbClr val="7030A0"/>
              </a:buClr>
              <a:buFont typeface="Wingdings 3" panose="05040102010807070707" pitchFamily="18" charset="2"/>
              <a:buChar char=""/>
              <a:defRPr/>
            </a:pPr>
            <a:r>
              <a:rPr lang="en-US" sz="2400" dirty="0">
                <a:latin typeface="Arial" charset="0"/>
              </a:rPr>
              <a:t>You will now need to select the appropriate hardware and software components required to meet the requirements of the IT system you proposed in Task 2.</a:t>
            </a:r>
          </a:p>
          <a:p>
            <a:pPr marL="439738" indent="-439738" eaLnBrk="1" hangingPunct="1">
              <a:buClr>
                <a:srgbClr val="7030A0"/>
              </a:buClr>
              <a:buFont typeface="Wingdings 3" panose="05040102010807070707" pitchFamily="18" charset="2"/>
              <a:buChar char=""/>
              <a:defRPr/>
            </a:pPr>
            <a:r>
              <a:rPr lang="en-US" sz="2400" dirty="0">
                <a:latin typeface="Arial" charset="0"/>
              </a:rPr>
              <a:t>The SMT of Progress Academy will be reviewing your selection of hardware and software and so you must clearly explain why you have selected each component.</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6970666" y="1052736"/>
          <a:ext cx="1921814" cy="551581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21814"/>
              </a:tblGrid>
              <a:tr h="393676">
                <a:tc>
                  <a:txBody>
                    <a:bodyPr/>
                    <a:lstStyle/>
                    <a:p>
                      <a:pPr>
                        <a:spcAft>
                          <a:spcPts val="0"/>
                        </a:spcAft>
                      </a:pPr>
                      <a:endParaRPr lang="en-GB" sz="155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122137">
                <a:tc>
                  <a:txBody>
                    <a:bodyPr/>
                    <a:lstStyle/>
                    <a:p>
                      <a:pPr marL="177800" indent="-177800" algn="l">
                        <a:spcAft>
                          <a:spcPts val="600"/>
                        </a:spcAft>
                        <a:buFontTx/>
                        <a:buBlip>
                          <a:blip r:embed="rId3"/>
                        </a:buBlip>
                      </a:pPr>
                      <a:r>
                        <a:rPr lang="en-GB" sz="1550" baseline="0" dirty="0" smtClean="0">
                          <a:solidFill>
                            <a:srgbClr val="FF0000"/>
                          </a:solidFill>
                          <a:effectLst/>
                          <a:latin typeface="Arial" pitchFamily="34" charset="0"/>
                          <a:ea typeface="Times New Roman"/>
                          <a:cs typeface="Arial" pitchFamily="34" charset="0"/>
                        </a:rPr>
                        <a:t>Before these architects used to hand drawn large designs.</a:t>
                      </a:r>
                    </a:p>
                    <a:p>
                      <a:pPr marL="177800" indent="-177800" algn="l">
                        <a:spcAft>
                          <a:spcPts val="600"/>
                        </a:spcAft>
                        <a:buFontTx/>
                        <a:buBlip>
                          <a:blip r:embed="rId3"/>
                        </a:buBlip>
                      </a:pPr>
                      <a:r>
                        <a:rPr lang="en-GB" sz="1550" baseline="0" dirty="0" smtClean="0">
                          <a:solidFill>
                            <a:schemeClr val="tx1"/>
                          </a:solidFill>
                          <a:effectLst/>
                          <a:latin typeface="Arial" pitchFamily="34" charset="0"/>
                          <a:ea typeface="Times New Roman"/>
                          <a:cs typeface="Arial" pitchFamily="34" charset="0"/>
                        </a:rPr>
                        <a:t>Some are very large, large enough to walk under.</a:t>
                      </a:r>
                    </a:p>
                    <a:p>
                      <a:pPr marL="177800" indent="-177800" algn="l">
                        <a:spcAft>
                          <a:spcPts val="600"/>
                        </a:spcAft>
                        <a:buFontTx/>
                        <a:buBlip>
                          <a:blip r:embed="rId3"/>
                        </a:buBlip>
                      </a:pPr>
                      <a:r>
                        <a:rPr lang="en-GB" sz="1550" baseline="0" dirty="0" smtClean="0">
                          <a:solidFill>
                            <a:srgbClr val="FF0000"/>
                          </a:solidFill>
                          <a:effectLst/>
                          <a:latin typeface="Arial" pitchFamily="34" charset="0"/>
                          <a:ea typeface="Times New Roman"/>
                          <a:cs typeface="Arial" pitchFamily="34" charset="0"/>
                        </a:rPr>
                        <a:t>More common now to save the file and print it professionally.</a:t>
                      </a:r>
                    </a:p>
                    <a:p>
                      <a:pPr marL="177800" indent="-177800" algn="l">
                        <a:spcAft>
                          <a:spcPts val="600"/>
                        </a:spcAft>
                        <a:buFontTx/>
                        <a:buBlip>
                          <a:blip r:embed="rId3"/>
                        </a:buBlip>
                      </a:pPr>
                      <a:r>
                        <a:rPr lang="en-GB" sz="1550" baseline="0" dirty="0" smtClean="0">
                          <a:solidFill>
                            <a:schemeClr val="tx1"/>
                          </a:solidFill>
                          <a:effectLst/>
                          <a:latin typeface="Arial" pitchFamily="34" charset="0"/>
                          <a:ea typeface="Times New Roman"/>
                          <a:cs typeface="Arial" pitchFamily="34" charset="0"/>
                        </a:rPr>
                        <a:t>Think of a large poster and then think wall size large.</a:t>
                      </a:r>
                    </a:p>
                    <a:p>
                      <a:pPr marL="177800" indent="-177800" algn="l">
                        <a:spcAft>
                          <a:spcPts val="600"/>
                        </a:spcAft>
                        <a:buFontTx/>
                        <a:buBlip>
                          <a:blip r:embed="rId3"/>
                        </a:buBlip>
                      </a:pPr>
                      <a:r>
                        <a:rPr lang="en-GB" sz="1550" baseline="0" dirty="0" smtClean="0">
                          <a:solidFill>
                            <a:srgbClr val="FF0000"/>
                          </a:solidFill>
                          <a:effectLst/>
                          <a:latin typeface="Arial" pitchFamily="34" charset="0"/>
                          <a:ea typeface="Times New Roman"/>
                          <a:cs typeface="Arial" pitchFamily="34" charset="0"/>
                        </a:rPr>
                        <a:t>Very rare to see them but in business they are more common.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65539"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300"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7"/>
          <p:cNvSpPr>
            <a:spLocks noChangeArrowheads="1"/>
          </p:cNvSpPr>
          <p:nvPr/>
        </p:nvSpPr>
        <p:spPr bwMode="auto">
          <a:xfrm>
            <a:off x="212725" y="1052513"/>
            <a:ext cx="6735763"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US" altLang="en-US" sz="1600" b="1">
                <a:cs typeface="Arial" panose="020B0604020202020204" pitchFamily="34" charset="0"/>
              </a:rPr>
              <a:t>Plotters </a:t>
            </a:r>
            <a:r>
              <a:rPr lang="en-US" altLang="en-US" sz="1600">
                <a:cs typeface="Arial" panose="020B0604020202020204" pitchFamily="34" charset="0"/>
              </a:rPr>
              <a:t>or </a:t>
            </a:r>
            <a:r>
              <a:rPr lang="en-US" altLang="en-US" sz="1600" b="1">
                <a:cs typeface="Arial" panose="020B0604020202020204" pitchFamily="34" charset="0"/>
              </a:rPr>
              <a:t>Graph Plotters</a:t>
            </a:r>
            <a:r>
              <a:rPr lang="en-US" altLang="en-US" sz="1600">
                <a:cs typeface="Arial" panose="020B0604020202020204" pitchFamily="34" charset="0"/>
              </a:rPr>
              <a:t> are devices that produce hard copies but differently than printers. They are not limited to normal paper sizes and are capable of producing highly accurate, very large drawings and posters. Pen plotters are the most common which use coloured pens to draw, and there are electrostatic (similar to laser) and inkjet plotters. With pen plotters the coloured pens backwards and forwards to allow accurate shapes to be drawn.</a:t>
            </a:r>
          </a:p>
          <a:p>
            <a:pPr eaLnBrk="1" hangingPunct="1">
              <a:buClr>
                <a:srgbClr val="00B050"/>
              </a:buClr>
              <a:buFont typeface="Wingdings 3" panose="05040102010807070707" pitchFamily="18" charset="2"/>
              <a:buChar char=""/>
            </a:pPr>
            <a:r>
              <a:rPr lang="en-US" altLang="en-US" sz="1600" b="1">
                <a:cs typeface="Arial" panose="020B0604020202020204" pitchFamily="34" charset="0"/>
              </a:rPr>
              <a:t>Uses – </a:t>
            </a:r>
            <a:r>
              <a:rPr lang="en-US" altLang="en-US" sz="1600">
                <a:cs typeface="Arial" panose="020B0604020202020204" pitchFamily="34" charset="0"/>
              </a:rPr>
              <a:t>They are used to produce large blueprints of buildings, factories etc. and re controlled by the computer and the paper can move often used with CAD packages.</a:t>
            </a:r>
          </a:p>
          <a:p>
            <a:pPr eaLnBrk="1" hangingPunct="1">
              <a:buClr>
                <a:srgbClr val="00B050"/>
              </a:buClr>
              <a:buFont typeface="Wingdings 3" panose="05040102010807070707" pitchFamily="18" charset="2"/>
              <a:buChar char=""/>
            </a:pPr>
            <a:r>
              <a:rPr lang="en-US" altLang="en-US" sz="1600">
                <a:cs typeface="Arial" panose="020B0604020202020204" pitchFamily="34" charset="0"/>
              </a:rPr>
              <a:t>They are used for billboards and large posters and can print on plastic coated paper.</a:t>
            </a:r>
          </a:p>
          <a:p>
            <a:pPr eaLnBrk="1" hangingPunct="1">
              <a:buClr>
                <a:srgbClr val="00B050"/>
              </a:buClr>
              <a:buFont typeface="Wingdings 3" panose="05040102010807070707" pitchFamily="18" charset="2"/>
              <a:buChar char=""/>
            </a:pPr>
            <a:r>
              <a:rPr lang="en-US" altLang="en-US" sz="1600">
                <a:cs typeface="Arial" panose="020B0604020202020204" pitchFamily="34" charset="0"/>
              </a:rPr>
              <a:t>If the pens are replaced with cutting tools then they can be used as stencils or to make large signs.</a:t>
            </a:r>
          </a:p>
          <a:p>
            <a:pPr eaLnBrk="1" hangingPunct="1">
              <a:buClr>
                <a:srgbClr val="00B050"/>
              </a:buClr>
              <a:buFont typeface="Wingdings 3" panose="05040102010807070707" pitchFamily="18" charset="2"/>
              <a:buChar char=""/>
            </a:pPr>
            <a:r>
              <a:rPr lang="en-US" altLang="en-US" sz="1600" b="1">
                <a:cs typeface="Arial" panose="020B0604020202020204" pitchFamily="34" charset="0"/>
              </a:rPr>
              <a:t>Advantages – </a:t>
            </a:r>
            <a:r>
              <a:rPr lang="en-US" altLang="en-US" sz="1600">
                <a:cs typeface="Arial" panose="020B0604020202020204" pitchFamily="34" charset="0"/>
              </a:rPr>
              <a:t>They produce large printouts and the quality is very high. </a:t>
            </a:r>
          </a:p>
          <a:p>
            <a:pPr eaLnBrk="1" hangingPunct="1">
              <a:buClr>
                <a:srgbClr val="00B050"/>
              </a:buClr>
              <a:buFont typeface="Wingdings 3" panose="05040102010807070707" pitchFamily="18" charset="2"/>
              <a:buChar char=""/>
            </a:pPr>
            <a:r>
              <a:rPr lang="en-US" altLang="en-US" sz="1600" b="1">
                <a:cs typeface="Arial" panose="020B0604020202020204" pitchFamily="34" charset="0"/>
              </a:rPr>
              <a:t>Disadvantages</a:t>
            </a:r>
            <a:r>
              <a:rPr lang="en-US" altLang="en-US" sz="1600">
                <a:cs typeface="Arial" panose="020B0604020202020204" pitchFamily="34" charset="0"/>
              </a:rPr>
              <a:t> – They are slow and expensive to but and maintain.</a:t>
            </a:r>
            <a:endParaRPr lang="en-GB" altLang="en-US" sz="160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975" y="5329238"/>
            <a:ext cx="1944688" cy="133985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313" y="5330825"/>
            <a:ext cx="1366837" cy="1306513"/>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463" y="5324475"/>
            <a:ext cx="1838325" cy="1312863"/>
          </a:xfrm>
          <a:prstGeom prst="rect">
            <a:avLst/>
          </a:prstGeom>
          <a:effectLst>
            <a:outerShdw blurRad="50800" dist="38100" dir="2700000" algn="tl" rotWithShape="0">
              <a:prstClr val="black">
                <a:alpha val="40000"/>
              </a:prstClr>
            </a:outerShdw>
          </a:effectLst>
        </p:spPr>
      </p:pic>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099516" y="1052736"/>
          <a:ext cx="1792964" cy="55681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Would you like one for the bedroom to watch TV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Very similar technology to film projectors.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There will be a device for your phone that can do the same.</a:t>
                      </a:r>
                    </a:p>
                    <a:p>
                      <a:pPr marL="177800" indent="-177800" algn="l">
                        <a:spcAft>
                          <a:spcPts val="600"/>
                        </a:spcAft>
                        <a:buFontTx/>
                        <a:buBlip>
                          <a:blip r:embed="rId3"/>
                        </a:buBlip>
                      </a:pPr>
                      <a:r>
                        <a:rPr lang="en-US" sz="1500" baseline="0" dirty="0" smtClean="0">
                          <a:solidFill>
                            <a:schemeClr val="tx1"/>
                          </a:solidFill>
                          <a:effectLst/>
                          <a:latin typeface="Arial" pitchFamily="34" charset="0"/>
                          <a:ea typeface="Times New Roman"/>
                          <a:cs typeface="Arial" pitchFamily="34" charset="0"/>
                        </a:rPr>
                        <a:t>Research Keystone.</a:t>
                      </a:r>
                      <a:endParaRPr lang="en-GB" sz="1500" baseline="0" dirty="0" smtClean="0">
                        <a:solidFill>
                          <a:schemeClr val="tx1"/>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Requires a darker room than normal to view the images.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Watch almost any movie and spot them being used..</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67587"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7"/>
          <p:cNvSpPr>
            <a:spLocks noChangeArrowheads="1"/>
          </p:cNvSpPr>
          <p:nvPr/>
        </p:nvSpPr>
        <p:spPr bwMode="auto">
          <a:xfrm>
            <a:off x="206375" y="1052513"/>
            <a:ext cx="6802438"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US" altLang="en-US" sz="1700" b="1">
                <a:cs typeface="Arial" panose="020B0604020202020204" pitchFamily="34" charset="0"/>
              </a:rPr>
              <a:t>Multimedia projectors </a:t>
            </a:r>
            <a:r>
              <a:rPr lang="en-US" altLang="en-US" sz="1700">
                <a:cs typeface="Arial" panose="020B0604020202020204" pitchFamily="34" charset="0"/>
              </a:rPr>
              <a:t>receive analog or digital signals, usually from a  computer TV or DVD player. The image from the source is magnified and projected onto a large screen. They usually have a remote control, but a virtual mouse is becoming popular with new ones. </a:t>
            </a:r>
          </a:p>
          <a:p>
            <a:pPr eaLnBrk="1" hangingPunct="1">
              <a:buClr>
                <a:srgbClr val="00B050"/>
              </a:buClr>
              <a:buSzPct val="68000"/>
              <a:buFont typeface="Wingdings 3" panose="05040102010807070707" pitchFamily="18" charset="2"/>
              <a:buChar char=""/>
            </a:pPr>
            <a:r>
              <a:rPr lang="en-US" altLang="en-US" sz="1700" b="1">
                <a:cs typeface="Arial" panose="020B0604020202020204" pitchFamily="34" charset="0"/>
              </a:rPr>
              <a:t>Uses – </a:t>
            </a:r>
            <a:r>
              <a:rPr lang="en-US" altLang="en-US" sz="1700">
                <a:cs typeface="Arial" panose="020B0604020202020204" pitchFamily="34" charset="0"/>
              </a:rPr>
              <a:t>They are used for training presentations to show to a large audience.</a:t>
            </a:r>
          </a:p>
          <a:p>
            <a:pPr eaLnBrk="1" hangingPunct="1">
              <a:buClr>
                <a:srgbClr val="00B050"/>
              </a:buClr>
              <a:buSzPct val="68000"/>
              <a:buFont typeface="Wingdings 3" panose="05040102010807070707" pitchFamily="18" charset="2"/>
              <a:buChar char=""/>
            </a:pPr>
            <a:r>
              <a:rPr lang="en-US" altLang="en-US" sz="1700">
                <a:cs typeface="Arial" panose="020B0604020202020204" pitchFamily="34" charset="0"/>
              </a:rPr>
              <a:t>They are also used for advertising presentations at exhibitions, shopping malls etc.</a:t>
            </a:r>
          </a:p>
          <a:p>
            <a:pPr eaLnBrk="1" hangingPunct="1">
              <a:buClr>
                <a:srgbClr val="00B050"/>
              </a:buClr>
              <a:buSzPct val="68000"/>
              <a:buFont typeface="Wingdings 3" panose="05040102010807070707" pitchFamily="18" charset="2"/>
              <a:buChar char=""/>
            </a:pPr>
            <a:r>
              <a:rPr lang="en-US" altLang="en-US" sz="1700">
                <a:cs typeface="Arial" panose="020B0604020202020204" pitchFamily="34" charset="0"/>
              </a:rPr>
              <a:t>Home cinema systems using projected DVD’s</a:t>
            </a:r>
          </a:p>
          <a:p>
            <a:pPr eaLnBrk="1" hangingPunct="1">
              <a:buClr>
                <a:srgbClr val="00B050"/>
              </a:buClr>
              <a:buSzPct val="68000"/>
              <a:buFont typeface="Wingdings 3" panose="05040102010807070707" pitchFamily="18" charset="2"/>
              <a:buChar char=""/>
            </a:pPr>
            <a:r>
              <a:rPr lang="en-US" altLang="en-US" sz="1700" b="1">
                <a:cs typeface="Arial" panose="020B0604020202020204" pitchFamily="34" charset="0"/>
              </a:rPr>
              <a:t>Advantages – </a:t>
            </a:r>
            <a:r>
              <a:rPr lang="en-US" altLang="en-US" sz="1700">
                <a:cs typeface="Arial" panose="020B0604020202020204" pitchFamily="34" charset="0"/>
              </a:rPr>
              <a:t>They enable larger audiences than a screen or TV</a:t>
            </a:r>
          </a:p>
          <a:p>
            <a:pPr lvl="1" eaLnBrk="1" hangingPunct="1">
              <a:buClr>
                <a:srgbClr val="00B050"/>
              </a:buClr>
              <a:buSzPct val="68000"/>
              <a:buFont typeface="Wingdings 3" panose="05040102010807070707" pitchFamily="18" charset="2"/>
              <a:buChar char=""/>
            </a:pPr>
            <a:r>
              <a:rPr lang="en-US" altLang="en-US" sz="1700">
                <a:cs typeface="Arial" panose="020B0604020202020204" pitchFamily="34" charset="0"/>
              </a:rPr>
              <a:t>Used in classes to watch videos or PPT’s rather than a network.</a:t>
            </a:r>
          </a:p>
          <a:p>
            <a:pPr eaLnBrk="1" hangingPunct="1">
              <a:buClr>
                <a:srgbClr val="00B050"/>
              </a:buClr>
              <a:buSzPct val="68000"/>
              <a:buFont typeface="Wingdings 3" panose="05040102010807070707" pitchFamily="18" charset="2"/>
              <a:buChar char=""/>
            </a:pPr>
            <a:r>
              <a:rPr lang="en-US" altLang="en-US" sz="1700" b="1">
                <a:cs typeface="Arial" panose="020B0604020202020204" pitchFamily="34" charset="0"/>
              </a:rPr>
              <a:t>Disadvantages</a:t>
            </a:r>
            <a:r>
              <a:rPr lang="en-US" altLang="en-US" sz="1700">
                <a:cs typeface="Arial" panose="020B0604020202020204" pitchFamily="34" charset="0"/>
              </a:rPr>
              <a:t> – Images are sometimes fuzzy.</a:t>
            </a:r>
          </a:p>
          <a:p>
            <a:pPr lvl="1" eaLnBrk="1" hangingPunct="1">
              <a:buClr>
                <a:srgbClr val="00B050"/>
              </a:buClr>
              <a:buSzPct val="68000"/>
              <a:buFont typeface="Wingdings 3" panose="05040102010807070707" pitchFamily="18" charset="2"/>
              <a:buChar char=""/>
            </a:pPr>
            <a:r>
              <a:rPr lang="en-US" altLang="en-US" sz="1700">
                <a:cs typeface="Arial" panose="020B0604020202020204" pitchFamily="34" charset="0"/>
              </a:rPr>
              <a:t>They are expensive to buy and difficult to set up in terms of space.</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19700" y="5532438"/>
            <a:ext cx="1800225" cy="1122362"/>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79613" y="5532438"/>
            <a:ext cx="1720850" cy="1122362"/>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825" y="5589588"/>
            <a:ext cx="1543050" cy="1079500"/>
          </a:xfrm>
          <a:prstGeom prst="rect">
            <a:avLst/>
          </a:prstGeom>
          <a:effectLst>
            <a:outerShdw blurRad="152400" dist="38100" dir="2700000" sx="105000" sy="105000" algn="tl" rotWithShape="0">
              <a:prstClr val="black">
                <a:alpha val="40000"/>
              </a:prstClr>
            </a:outerShdw>
          </a:effectLst>
        </p:spPr>
      </p:pic>
      <p:pic>
        <p:nvPicPr>
          <p:cNvPr id="1026" name="Picture 2" descr="http://www.dailydooh.com/wp-content/uploads/2010/03/t0203mmm-3M-MPro150-Pocket-Projector-features-integrated-memory-and-storage.jpg">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883025" y="5643563"/>
            <a:ext cx="1193800" cy="1025525"/>
          </a:xfrm>
          <a:prstGeom prst="rect">
            <a:avLst/>
          </a:prstGeom>
          <a:noFill/>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099516" y="1052736"/>
          <a:ext cx="1792964"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95309">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21315">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Have you tried to sue an external speaker on your phone or computer.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music computers these are essential when it comes to quality.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There are some very large speakers.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larger they are, the more need for an amplifier.</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They can be customised to blend in with the furniture.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69635"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9388" y="1071563"/>
            <a:ext cx="6870700" cy="4248150"/>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700" b="1" dirty="0">
                <a:cs typeface="Arial" panose="020B0604020202020204" pitchFamily="34" charset="0"/>
              </a:rPr>
              <a:t>Speakers </a:t>
            </a:r>
            <a:r>
              <a:rPr lang="en-US" sz="1700" dirty="0">
                <a:cs typeface="Arial" panose="020B0604020202020204" pitchFamily="34" charset="0"/>
              </a:rPr>
              <a:t>can be connected directly to a computer or built into the monitor or casing like a laptop. Digital data from the computer is converted into analogue form using a Digital to Analog Converter (DAC) and then amplified through the speaker. </a:t>
            </a:r>
          </a:p>
          <a:p>
            <a:pPr marL="285750" indent="-285750" eaLnBrk="1" hangingPunct="1">
              <a:buClr>
                <a:srgbClr val="00B050"/>
              </a:buClr>
              <a:buSzPct val="68000"/>
              <a:buFont typeface="Wingdings 3" panose="05040102010807070707" pitchFamily="18" charset="2"/>
              <a:buChar char=""/>
              <a:defRPr/>
            </a:pPr>
            <a:r>
              <a:rPr lang="en-US" sz="1700" b="1" dirty="0">
                <a:cs typeface="Arial" panose="020B0604020202020204" pitchFamily="34" charset="0"/>
              </a:rPr>
              <a:t>Uses – </a:t>
            </a:r>
            <a:r>
              <a:rPr lang="en-US" sz="1700" dirty="0">
                <a:cs typeface="Arial" panose="020B0604020202020204" pitchFamily="34" charset="0"/>
              </a:rPr>
              <a:t>They output sound from multimedia presentations, home entertainment </a:t>
            </a:r>
            <a:r>
              <a:rPr lang="en-US" sz="1700" dirty="0" err="1">
                <a:cs typeface="Arial" panose="020B0604020202020204" pitchFamily="34" charset="0"/>
              </a:rPr>
              <a:t>centres</a:t>
            </a:r>
            <a:r>
              <a:rPr lang="en-US" sz="1700" dirty="0">
                <a:cs typeface="Arial" panose="020B0604020202020204" pitchFamily="34" charset="0"/>
              </a:rPr>
              <a:t> and downloaded sound files.</a:t>
            </a:r>
          </a:p>
          <a:p>
            <a:pPr marL="285750" indent="-285750" eaLnBrk="1" hangingPunct="1">
              <a:buClr>
                <a:srgbClr val="00B050"/>
              </a:buClr>
              <a:buSzPct val="68000"/>
              <a:buFont typeface="Wingdings 3" panose="05040102010807070707" pitchFamily="18" charset="2"/>
              <a:buChar char=""/>
              <a:defRPr/>
            </a:pPr>
            <a:r>
              <a:rPr lang="en-US" sz="1700" dirty="0">
                <a:cs typeface="Arial" panose="020B0604020202020204" pitchFamily="34" charset="0"/>
              </a:rPr>
              <a:t>They can help blind people (together with speech generated software) to through audio output of the text on the screen.</a:t>
            </a:r>
          </a:p>
          <a:p>
            <a:pPr marL="285750" indent="-285750" eaLnBrk="1" hangingPunct="1">
              <a:buClr>
                <a:srgbClr val="00B050"/>
              </a:buClr>
              <a:buSzPct val="68000"/>
              <a:buFont typeface="Wingdings 3" panose="05040102010807070707" pitchFamily="18" charset="2"/>
              <a:buChar char=""/>
              <a:defRPr/>
            </a:pPr>
            <a:r>
              <a:rPr lang="en-US" sz="1700" b="1" dirty="0">
                <a:cs typeface="Arial" panose="020B0604020202020204" pitchFamily="34" charset="0"/>
              </a:rPr>
              <a:t>Advantages – </a:t>
            </a:r>
            <a:r>
              <a:rPr lang="en-US" sz="1700" dirty="0">
                <a:cs typeface="Arial" panose="020B0604020202020204" pitchFamily="34" charset="0"/>
              </a:rPr>
              <a:t>They are better quality externally than laptop speakers.</a:t>
            </a:r>
          </a:p>
          <a:p>
            <a:pPr marL="742950" lvl="1" indent="-285750" eaLnBrk="1" hangingPunct="1">
              <a:buClr>
                <a:srgbClr val="00B050"/>
              </a:buClr>
              <a:buSzPct val="68000"/>
              <a:buFont typeface="Wingdings 3" panose="05040102010807070707" pitchFamily="18" charset="2"/>
              <a:buChar char=""/>
              <a:defRPr/>
            </a:pPr>
            <a:r>
              <a:rPr lang="en-US" sz="1700" dirty="0">
                <a:cs typeface="Arial" panose="020B0604020202020204" pitchFamily="34" charset="0"/>
              </a:rPr>
              <a:t>There have been advance in 5.1 and 7.1 technology. </a:t>
            </a:r>
          </a:p>
          <a:p>
            <a:pPr marL="285750" indent="-285750" eaLnBrk="1" hangingPunct="1">
              <a:buClr>
                <a:srgbClr val="00B050"/>
              </a:buClr>
              <a:buSzPct val="68000"/>
              <a:buFont typeface="Wingdings 3" panose="05040102010807070707" pitchFamily="18" charset="2"/>
              <a:buChar char=""/>
              <a:defRPr/>
            </a:pPr>
            <a:r>
              <a:rPr lang="en-US" sz="1700" b="1" dirty="0">
                <a:cs typeface="Arial" panose="020B0604020202020204" pitchFamily="34" charset="0"/>
              </a:rPr>
              <a:t>Disadvantages</a:t>
            </a:r>
            <a:r>
              <a:rPr lang="en-US" sz="1700" dirty="0">
                <a:cs typeface="Arial" panose="020B0604020202020204" pitchFamily="34" charset="0"/>
              </a:rPr>
              <a:t> – They take up desk space and give off a magnetic field which can corrupt cards and disks.</a:t>
            </a:r>
          </a:p>
          <a:p>
            <a:pPr eaLnBrk="1" hangingPunct="1">
              <a:buClr>
                <a:srgbClr val="00B050"/>
              </a:buClr>
              <a:buSzPct val="68000"/>
              <a:defRPr/>
            </a:pPr>
            <a:r>
              <a:rPr lang="en-US" sz="1600" b="1" dirty="0">
                <a:solidFill>
                  <a:srgbClr val="FF0000"/>
                </a:solidFill>
                <a:cs typeface="Arial" panose="020B0604020202020204" pitchFamily="34" charset="0"/>
              </a:rPr>
              <a:t>P3.4 – Task 04 </a:t>
            </a:r>
            <a:r>
              <a:rPr lang="en-US" sz="1600" dirty="0">
                <a:solidFill>
                  <a:srgbClr val="FF0000"/>
                </a:solidFill>
                <a:cs typeface="Arial" panose="020B0604020202020204" pitchFamily="34" charset="0"/>
              </a:rPr>
              <a:t>– For the three proposal needs, outline and explain the Output Devices necessary to meet the school’s ICT purpose.</a:t>
            </a:r>
          </a:p>
          <a:p>
            <a:pPr marL="285750" indent="-285750" eaLnBrk="1" hangingPunct="1">
              <a:buClr>
                <a:srgbClr val="00B050"/>
              </a:buClr>
              <a:buSzPct val="68000"/>
              <a:buFont typeface="Wingdings 3" panose="05040102010807070707" pitchFamily="18" charset="2"/>
              <a:buChar char=""/>
              <a:defRPr/>
            </a:pPr>
            <a:endParaRPr lang="en-GB" sz="1700" dirty="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09800" y="5159375"/>
            <a:ext cx="1641475" cy="146050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868"/>
          <a:stretch/>
        </p:blipFill>
        <p:spPr>
          <a:xfrm>
            <a:off x="5337175" y="5072063"/>
            <a:ext cx="1376363" cy="1547812"/>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87838" y="5094288"/>
            <a:ext cx="571500" cy="1574800"/>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6738" y="5084763"/>
            <a:ext cx="1139825" cy="1535112"/>
          </a:xfrm>
          <a:prstGeom prst="rect">
            <a:avLst/>
          </a:prstGeom>
          <a:effectLst>
            <a:outerShdw blurRad="152400" dist="38100" dir="2700000" sx="105000" sy="105000" algn="tl" rotWithShape="0">
              <a:prstClr val="black">
                <a:alpha val="40000"/>
              </a:prstClr>
            </a:outerShdw>
          </a:effec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P3.4 – Peripherals – Output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099516" y="1052736"/>
          <a:ext cx="1792964" cy="55681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102 keys plus shortcuts +shift options.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keyboard shortcuts you know already.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a laptop keyboard is the same but smaller.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keypad on the right hand side, who uses it.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Look at ergonomic keyboards and see if you think you could use them.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alternative could you use.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71683"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25"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7"/>
          <p:cNvSpPr>
            <a:spLocks noChangeArrowheads="1"/>
          </p:cNvSpPr>
          <p:nvPr/>
        </p:nvSpPr>
        <p:spPr bwMode="auto">
          <a:xfrm>
            <a:off x="238125" y="1052513"/>
            <a:ext cx="68008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GB" altLang="en-US" sz="2400" b="1">
                <a:cs typeface="Arial" panose="020B0604020202020204" pitchFamily="34" charset="0"/>
              </a:rPr>
              <a:t>Input Devices – </a:t>
            </a:r>
            <a:r>
              <a:rPr lang="en-GB" altLang="en-US" sz="2400">
                <a:cs typeface="Arial" panose="020B0604020202020204" pitchFamily="34" charset="0"/>
              </a:rPr>
              <a:t>As the name suggests, input devices are hardware devices that allow data to be input into a computer. Many such devices exist, ranging from the more common ones such as Keyboards, through to the more specialist ones, such as Barcode Readers.</a:t>
            </a:r>
          </a:p>
          <a:p>
            <a:pPr eaLnBrk="1" hangingPunct="1">
              <a:buClr>
                <a:srgbClr val="00B050"/>
              </a:buClr>
              <a:buSzPct val="68000"/>
              <a:buFont typeface="Wingdings 3" panose="05040102010807070707" pitchFamily="18" charset="2"/>
              <a:buChar char=""/>
            </a:pPr>
            <a:r>
              <a:rPr lang="en-GB" altLang="en-US" sz="2400" b="1">
                <a:cs typeface="Arial" panose="020B0604020202020204" pitchFamily="34" charset="0"/>
              </a:rPr>
              <a:t>Keyboards</a:t>
            </a:r>
            <a:r>
              <a:rPr lang="en-GB" altLang="en-US" sz="2400">
                <a:cs typeface="Arial" panose="020B0604020202020204" pitchFamily="34" charset="0"/>
              </a:rPr>
              <a:t> – These are the most common input devices and are used to input text, numbers and instructions into the computer. Most use the QWERTY layout. (Top row)</a:t>
            </a:r>
          </a:p>
          <a:p>
            <a:pPr eaLnBrk="1" hangingPunct="1">
              <a:buClr>
                <a:srgbClr val="00B050"/>
              </a:buClr>
              <a:buSzPct val="68000"/>
              <a:buFont typeface="Wingdings 3" panose="05040102010807070707" pitchFamily="18" charset="2"/>
              <a:buChar char=""/>
            </a:pPr>
            <a:r>
              <a:rPr lang="en-GB" altLang="en-US" sz="2400">
                <a:cs typeface="Arial" panose="020B0604020202020204" pitchFamily="34" charset="0"/>
              </a:rPr>
              <a:t>Ergonomic Keyboards are a new thing. They are designed to reduce health related issues associated with the standard keyboard (e.g. Carpal Tunnel Syndrome or repetitive strain injury RSI)</a:t>
            </a:r>
            <a:endParaRPr lang="en-GB" altLang="en-US" sz="2400">
              <a:solidFill>
                <a:srgbClr val="C00000"/>
              </a:solidFill>
              <a:cs typeface="Arial" panose="020B0604020202020204" pitchFamily="34" charset="0"/>
            </a:endParaRP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099516" y="1052736"/>
          <a:ext cx="1792964" cy="55681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102 keys plus shortcuts +shift options.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keyboard shortcuts you know already.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a laptop keyboard is the same but smaller.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keypad on the right hand side, who uses it.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Look at ergonomic keyboards and see if you think you could use them.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alternative could you use.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73731"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25"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7"/>
          <p:cNvSpPr>
            <a:spLocks noChangeArrowheads="1"/>
          </p:cNvSpPr>
          <p:nvPr/>
        </p:nvSpPr>
        <p:spPr bwMode="auto">
          <a:xfrm>
            <a:off x="252413" y="1052513"/>
            <a:ext cx="67865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GB" altLang="en-US" sz="2400" b="1">
                <a:cs typeface="Arial" panose="020B0604020202020204" pitchFamily="34" charset="0"/>
              </a:rPr>
              <a:t>Advantages</a:t>
            </a:r>
            <a:r>
              <a:rPr lang="en-GB" altLang="en-US" sz="2400">
                <a:cs typeface="Arial" panose="020B0604020202020204" pitchFamily="34" charset="0"/>
              </a:rPr>
              <a:t> – Keyboards enable fast entry of new text into a document.</a:t>
            </a:r>
          </a:p>
          <a:p>
            <a:pPr eaLnBrk="1" hangingPunct="1">
              <a:buClr>
                <a:srgbClr val="00B050"/>
              </a:buClr>
              <a:buSzPct val="68000"/>
              <a:buFont typeface="Wingdings 3" panose="05040102010807070707" pitchFamily="18" charset="2"/>
              <a:buChar char=""/>
            </a:pPr>
            <a:r>
              <a:rPr lang="en-GB" altLang="en-US" sz="2400">
                <a:cs typeface="Arial" panose="020B0604020202020204" pitchFamily="34" charset="0"/>
              </a:rPr>
              <a:t>They have been around for a long time and people are well practiced in their use.</a:t>
            </a:r>
          </a:p>
          <a:p>
            <a:pPr eaLnBrk="1" hangingPunct="1">
              <a:buClr>
                <a:srgbClr val="00B050"/>
              </a:buClr>
              <a:buSzPct val="68000"/>
              <a:buFont typeface="Wingdings 3" panose="05040102010807070707" pitchFamily="18" charset="2"/>
              <a:buChar char=""/>
            </a:pPr>
            <a:r>
              <a:rPr lang="en-GB" altLang="en-US" sz="2400">
                <a:cs typeface="Arial" panose="020B0604020202020204" pitchFamily="34" charset="0"/>
              </a:rPr>
              <a:t>It is easy to do </a:t>
            </a:r>
            <a:r>
              <a:rPr lang="en-GB" altLang="en-US" sz="2400" b="1">
                <a:solidFill>
                  <a:srgbClr val="C00000"/>
                </a:solidFill>
                <a:cs typeface="Arial" panose="020B0604020202020204" pitchFamily="34" charset="0"/>
              </a:rPr>
              <a:t>verification</a:t>
            </a:r>
            <a:r>
              <a:rPr lang="en-GB" altLang="en-US" sz="2400">
                <a:solidFill>
                  <a:srgbClr val="C00000"/>
                </a:solidFill>
                <a:cs typeface="Arial" panose="020B0604020202020204" pitchFamily="34" charset="0"/>
              </a:rPr>
              <a:t> </a:t>
            </a:r>
            <a:r>
              <a:rPr lang="en-GB" altLang="en-US" sz="2400">
                <a:cs typeface="Arial" panose="020B0604020202020204" pitchFamily="34" charset="0"/>
              </a:rPr>
              <a:t>checks as data is entered, as it appears on the screen immediately.</a:t>
            </a:r>
          </a:p>
          <a:p>
            <a:pPr eaLnBrk="1" hangingPunct="1">
              <a:buClr>
                <a:srgbClr val="00B050"/>
              </a:buClr>
              <a:buSzPct val="68000"/>
              <a:buFont typeface="Wingdings 3" panose="05040102010807070707" pitchFamily="18" charset="2"/>
              <a:buChar char=""/>
            </a:pPr>
            <a:r>
              <a:rPr lang="en-GB" altLang="en-US" sz="2400" b="1">
                <a:cs typeface="Arial" panose="020B0604020202020204" pitchFamily="34" charset="0"/>
              </a:rPr>
              <a:t>Disadvantages</a:t>
            </a:r>
            <a:r>
              <a:rPr lang="en-GB" altLang="en-US" sz="2400">
                <a:cs typeface="Arial" panose="020B0604020202020204" pitchFamily="34" charset="0"/>
              </a:rPr>
              <a:t> – User with restricted arm/wrist use can find keyboards difficult to use</a:t>
            </a:r>
          </a:p>
          <a:p>
            <a:pPr eaLnBrk="1" hangingPunct="1">
              <a:buClr>
                <a:srgbClr val="00B050"/>
              </a:buClr>
              <a:buSzPct val="68000"/>
              <a:buFont typeface="Wingdings 3" panose="05040102010807070707" pitchFamily="18" charset="2"/>
              <a:buChar char=""/>
            </a:pPr>
            <a:r>
              <a:rPr lang="en-GB" altLang="en-US" sz="2400">
                <a:cs typeface="Arial" panose="020B0604020202020204" pitchFamily="34" charset="0"/>
              </a:rPr>
              <a:t>Entering data using a keyboard is slow in comparison to direct data entry (Optical Character Recognition)</a:t>
            </a:r>
          </a:p>
          <a:p>
            <a:pPr eaLnBrk="1" hangingPunct="1">
              <a:buClr>
                <a:srgbClr val="00B050"/>
              </a:buClr>
              <a:buSzPct val="68000"/>
              <a:buFont typeface="Wingdings 3" panose="05040102010807070707" pitchFamily="18" charset="2"/>
              <a:buChar char=""/>
            </a:pPr>
            <a:r>
              <a:rPr lang="en-GB" altLang="en-US" sz="2400">
                <a:cs typeface="Arial" panose="020B0604020202020204" pitchFamily="34" charset="0"/>
              </a:rPr>
              <a:t>Keyboards are fairly large devices that take up desk space.</a:t>
            </a: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099516" y="1052736"/>
          <a:ext cx="1792964" cy="55681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102 keys plus shortcuts +shift options.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keyboard shortcuts you know already.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a laptop keyboard is the same but smaller.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keypad on the right hand side, who uses it.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Look at ergonomic keyboards and see if you think you could use them.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alternative could you use.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75779"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25"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7"/>
          <p:cNvSpPr>
            <a:spLocks noChangeArrowheads="1"/>
          </p:cNvSpPr>
          <p:nvPr/>
        </p:nvSpPr>
        <p:spPr bwMode="auto">
          <a:xfrm>
            <a:off x="219075" y="1052513"/>
            <a:ext cx="68199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US" altLang="en-US" sz="1500">
                <a:cs typeface="Arial" panose="020B0604020202020204" pitchFamily="34" charset="0"/>
              </a:rPr>
              <a:t>A </a:t>
            </a:r>
            <a:r>
              <a:rPr lang="en-US" altLang="en-US" sz="1500" b="1">
                <a:cs typeface="Arial" panose="020B0604020202020204" pitchFamily="34" charset="0"/>
              </a:rPr>
              <a:t>Numeric Keypad </a:t>
            </a:r>
            <a:r>
              <a:rPr lang="en-US" altLang="en-US" sz="1500">
                <a:cs typeface="Arial" panose="020B0604020202020204" pitchFamily="34" charset="0"/>
              </a:rPr>
              <a:t>is used to enter numbers only along with the most common mathematical functions. </a:t>
            </a:r>
          </a:p>
          <a:p>
            <a:pPr eaLnBrk="1" hangingPunct="1">
              <a:buClr>
                <a:srgbClr val="00B050"/>
              </a:buClr>
              <a:buSzPct val="68000"/>
              <a:buFont typeface="Wingdings 3" panose="05040102010807070707" pitchFamily="18" charset="2"/>
              <a:buChar char=""/>
            </a:pPr>
            <a:r>
              <a:rPr lang="en-US" altLang="en-US" sz="1500" b="1">
                <a:cs typeface="Arial" panose="020B0604020202020204" pitchFamily="34" charset="0"/>
              </a:rPr>
              <a:t>Uses – </a:t>
            </a:r>
            <a:r>
              <a:rPr lang="en-US" altLang="en-US" sz="1500">
                <a:cs typeface="Arial" panose="020B0604020202020204" pitchFamily="34" charset="0"/>
              </a:rPr>
              <a:t>Numeric Keypads are used in Automatic Teller Machines (ATM’s) where customers can key in their </a:t>
            </a:r>
            <a:r>
              <a:rPr lang="en-US" altLang="en-US" sz="1500" b="1">
                <a:cs typeface="Arial" panose="020B0604020202020204" pitchFamily="34" charset="0"/>
              </a:rPr>
              <a:t>personal identification number (PIN)</a:t>
            </a:r>
            <a:r>
              <a:rPr lang="en-US" altLang="en-US" sz="1500">
                <a:cs typeface="Arial" panose="020B0604020202020204" pitchFamily="34" charset="0"/>
              </a:rPr>
              <a:t>, an amount of money etc.</a:t>
            </a:r>
          </a:p>
          <a:p>
            <a:pPr eaLnBrk="1" hangingPunct="1">
              <a:buClr>
                <a:srgbClr val="00B050"/>
              </a:buClr>
              <a:buSzPct val="68000"/>
              <a:buFont typeface="Wingdings 3" panose="05040102010807070707" pitchFamily="18" charset="2"/>
              <a:buChar char=""/>
            </a:pPr>
            <a:r>
              <a:rPr lang="en-US" altLang="en-US" sz="1500">
                <a:cs typeface="Arial" panose="020B0604020202020204" pitchFamily="34" charset="0"/>
              </a:rPr>
              <a:t>Telephones have Numeric Keypads to allow phone numbers to be entered.</a:t>
            </a:r>
          </a:p>
          <a:p>
            <a:pPr eaLnBrk="1" hangingPunct="1">
              <a:buClr>
                <a:srgbClr val="00B050"/>
              </a:buClr>
              <a:buSzPct val="68000"/>
              <a:buFont typeface="Wingdings 3" panose="05040102010807070707" pitchFamily="18" charset="2"/>
              <a:buChar char=""/>
            </a:pPr>
            <a:r>
              <a:rPr lang="en-US" altLang="en-US" sz="1500" b="1">
                <a:cs typeface="Arial" panose="020B0604020202020204" pitchFamily="34" charset="0"/>
              </a:rPr>
              <a:t>Electronic Point of Sales (EPOS) terminals</a:t>
            </a:r>
            <a:r>
              <a:rPr lang="en-US" altLang="en-US" sz="1500">
                <a:cs typeface="Arial" panose="020B0604020202020204" pitchFamily="34" charset="0"/>
              </a:rPr>
              <a:t> have Numeric Keypads in case the barcode reader fails to read and the number has to be typed in manually.</a:t>
            </a:r>
          </a:p>
          <a:p>
            <a:pPr eaLnBrk="1" hangingPunct="1">
              <a:buClr>
                <a:srgbClr val="00B050"/>
              </a:buClr>
              <a:buSzPct val="68000"/>
              <a:buFont typeface="Wingdings 3" panose="05040102010807070707" pitchFamily="18" charset="2"/>
              <a:buChar char=""/>
            </a:pPr>
            <a:r>
              <a:rPr lang="en-US" altLang="en-US" sz="1500">
                <a:cs typeface="Arial" panose="020B0604020202020204" pitchFamily="34" charset="0"/>
              </a:rPr>
              <a:t>Chip and PIN devices have Numeric Keypads for PIN entry, amount of money etc.</a:t>
            </a:r>
          </a:p>
          <a:p>
            <a:pPr eaLnBrk="1" hangingPunct="1">
              <a:buClr>
                <a:srgbClr val="00B050"/>
              </a:buClr>
              <a:buSzPct val="68000"/>
              <a:buFont typeface="Wingdings 3" panose="05040102010807070707" pitchFamily="18" charset="2"/>
              <a:buChar char=""/>
            </a:pPr>
            <a:r>
              <a:rPr lang="en-US" altLang="en-US" sz="1500">
                <a:cs typeface="Arial" panose="020B0604020202020204" pitchFamily="34" charset="0"/>
              </a:rPr>
              <a:t>They are used by accountants to fast entry the input of numbers into spreadsheets and ledgers.</a:t>
            </a:r>
          </a:p>
          <a:p>
            <a:pPr eaLnBrk="1" hangingPunct="1">
              <a:buClr>
                <a:srgbClr val="00B050"/>
              </a:buClr>
              <a:buSzPct val="68000"/>
              <a:buFont typeface="Wingdings 3" panose="05040102010807070707" pitchFamily="18" charset="2"/>
              <a:buChar char=""/>
            </a:pPr>
            <a:r>
              <a:rPr lang="en-US" altLang="en-US" sz="1500" b="1">
                <a:cs typeface="Arial" panose="020B0604020202020204" pitchFamily="34" charset="0"/>
              </a:rPr>
              <a:t>Advantages</a:t>
            </a:r>
            <a:r>
              <a:rPr lang="en-US" altLang="en-US" sz="1500">
                <a:cs typeface="Arial" panose="020B0604020202020204" pitchFamily="34" charset="0"/>
              </a:rPr>
              <a:t> – Numeric Keypads  are faster than standard keyboards for entry of numeric data</a:t>
            </a:r>
          </a:p>
          <a:p>
            <a:pPr lvl="1" eaLnBrk="1" hangingPunct="1">
              <a:buClr>
                <a:srgbClr val="00B050"/>
              </a:buClr>
              <a:buSzPct val="68000"/>
              <a:buFont typeface="Wingdings 3" panose="05040102010807070707" pitchFamily="18" charset="2"/>
              <a:buChar char=""/>
            </a:pPr>
            <a:r>
              <a:rPr lang="en-US" altLang="en-US" sz="1500">
                <a:cs typeface="Arial" panose="020B0604020202020204" pitchFamily="34" charset="0"/>
              </a:rPr>
              <a:t>Since many are on small devices (mobile phones, PIN readers etc.) they are very easy to carry around.</a:t>
            </a:r>
          </a:p>
          <a:p>
            <a:pPr eaLnBrk="1" hangingPunct="1">
              <a:buClr>
                <a:srgbClr val="00B050"/>
              </a:buClr>
              <a:buSzPct val="68000"/>
              <a:buFont typeface="Wingdings 3" panose="05040102010807070707" pitchFamily="18" charset="2"/>
              <a:buChar char=""/>
            </a:pPr>
            <a:r>
              <a:rPr lang="en-US" altLang="en-US" sz="1500" b="1">
                <a:cs typeface="Arial" panose="020B0604020202020204" pitchFamily="34" charset="0"/>
              </a:rPr>
              <a:t>Disadvantages</a:t>
            </a:r>
            <a:r>
              <a:rPr lang="en-US" altLang="en-US" sz="1500">
                <a:cs typeface="Arial" panose="020B0604020202020204" pitchFamily="34" charset="0"/>
              </a:rPr>
              <a:t> – They can be difficult to use since they have small keys.</a:t>
            </a:r>
          </a:p>
          <a:p>
            <a:pPr lvl="1" eaLnBrk="1" hangingPunct="1">
              <a:buClr>
                <a:srgbClr val="00B050"/>
              </a:buClr>
              <a:buSzPct val="68000"/>
              <a:buFont typeface="Wingdings 3" panose="05040102010807070707" pitchFamily="18" charset="2"/>
              <a:buChar char=""/>
            </a:pPr>
            <a:r>
              <a:rPr lang="en-US" altLang="en-US" sz="1500">
                <a:cs typeface="Arial" panose="020B0604020202020204" pitchFamily="34" charset="0"/>
              </a:rPr>
              <a:t>It is difficult to use them for entering text.</a:t>
            </a:r>
          </a:p>
          <a:p>
            <a:pPr lvl="1" eaLnBrk="1" hangingPunct="1">
              <a:buClr>
                <a:srgbClr val="00B050"/>
              </a:buClr>
              <a:buSzPct val="68000"/>
              <a:buFont typeface="Wingdings 3" panose="05040102010807070707" pitchFamily="18" charset="2"/>
              <a:buChar char=""/>
            </a:pPr>
            <a:r>
              <a:rPr lang="en-US" altLang="en-US" sz="1500">
                <a:cs typeface="Arial" panose="020B0604020202020204" pitchFamily="34" charset="0"/>
              </a:rPr>
              <a:t>Sometimes the order of the numbers on the keypad isn’t intuitive.</a:t>
            </a:r>
            <a:endParaRPr lang="en-GB" altLang="en-US" sz="1500">
              <a:cs typeface="Arial" panose="020B0604020202020204" pitchFamily="34" charset="0"/>
            </a:endParaRPr>
          </a:p>
        </p:txBody>
      </p:sp>
      <p:pic>
        <p:nvPicPr>
          <p:cNvPr id="1028" name="Picture 4" descr="http://i.stack.imgur.com/tlGs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988" y="5788025"/>
            <a:ext cx="957262" cy="728663"/>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cdn9.howtogeek.com/wp-content/uploads/2015/05/650x430xchip-and-pin.jpg.pagespeed.ic.vG4SxJFtX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613" y="5788025"/>
            <a:ext cx="1131887" cy="747713"/>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www.eposcompany.co.uk/wp-content/uploads/2014/02/Partner-PT69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5450" y="5815013"/>
            <a:ext cx="768350" cy="720725"/>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5784" name="AutoShape 10" descr="https://upload.wikimedia.org/wikipedia/en/b/b3/Telephone_keys.JPG"/>
          <p:cNvSpPr>
            <a:spLocks noChangeAspect="1" noChangeArrowheads="1"/>
          </p:cNvSpPr>
          <p:nvPr/>
        </p:nvSpPr>
        <p:spPr bwMode="auto">
          <a:xfrm>
            <a:off x="842963" y="2492375"/>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49913" y="5724525"/>
            <a:ext cx="1068387" cy="792163"/>
          </a:xfrm>
          <a:prstGeom prst="rect">
            <a:avLst/>
          </a:prstGeom>
          <a:effectLst>
            <a:outerShdw blurRad="152400" dist="38100" dir="2700000" sx="105000" sy="105000" algn="tl" rotWithShape="0">
              <a:prstClr val="black">
                <a:alpha val="40000"/>
              </a:prstClr>
            </a:outerShdw>
          </a:effectLst>
        </p:spPr>
      </p:pic>
      <p:sp>
        <p:nvSpPr>
          <p:cNvPr id="13"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020272" y="1052736"/>
          <a:ext cx="1872208" cy="53395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872208"/>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Before a mouse there was a tracker ball, what is it.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Look at how hard core gamers use their mice.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 you use a touch screen faster than a mouse.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New 3D programs use pinch and 3D rotate, could a mouse do this.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Could you design an alternative mouse.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When Apple Mice had one button..</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77827"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25"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0825" y="1052513"/>
            <a:ext cx="6702425" cy="5589587"/>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880" dirty="0">
                <a:cs typeface="Arial" panose="020B0604020202020204" pitchFamily="34" charset="0"/>
              </a:rPr>
              <a:t>The </a:t>
            </a:r>
            <a:r>
              <a:rPr lang="en-US" sz="1880" b="1" dirty="0">
                <a:cs typeface="Arial" panose="020B0604020202020204" pitchFamily="34" charset="0"/>
              </a:rPr>
              <a:t>Mouse</a:t>
            </a:r>
            <a:r>
              <a:rPr lang="en-US" sz="1880" dirty="0">
                <a:cs typeface="Arial" panose="020B0604020202020204" pitchFamily="34" charset="0"/>
              </a:rPr>
              <a:t> is an example of a </a:t>
            </a:r>
            <a:r>
              <a:rPr lang="en-US" sz="1880" b="1" dirty="0">
                <a:cs typeface="Arial" panose="020B0604020202020204" pitchFamily="34" charset="0"/>
              </a:rPr>
              <a:t>pointing device</a:t>
            </a:r>
            <a:r>
              <a:rPr lang="en-US" sz="1880" dirty="0">
                <a:cs typeface="Arial" panose="020B0604020202020204" pitchFamily="34" charset="0"/>
              </a:rPr>
              <a:t>. A ball or laser light is used underneath the mouse to detect movement so the user can control the position of the cursor by moving it.</a:t>
            </a:r>
          </a:p>
          <a:p>
            <a:pPr marL="285750" indent="-285750" eaLnBrk="1" hangingPunct="1">
              <a:buClr>
                <a:srgbClr val="00B050"/>
              </a:buClr>
              <a:buSzPct val="68000"/>
              <a:buFont typeface="Wingdings 3" panose="05040102010807070707" pitchFamily="18" charset="2"/>
              <a:buChar char=""/>
              <a:defRPr/>
            </a:pPr>
            <a:r>
              <a:rPr lang="en-US" sz="1880" dirty="0">
                <a:cs typeface="Arial" panose="020B0604020202020204" pitchFamily="34" charset="0"/>
              </a:rPr>
              <a:t>There are usually 2 buttons which have different functions: very often left button is used to select something and the right button to open up an options dialog box.</a:t>
            </a:r>
          </a:p>
          <a:p>
            <a:pPr marL="285750" indent="-285750" eaLnBrk="1" hangingPunct="1">
              <a:buClr>
                <a:srgbClr val="00B050"/>
              </a:buClr>
              <a:buSzPct val="68000"/>
              <a:buFont typeface="Wingdings 3" panose="05040102010807070707" pitchFamily="18" charset="2"/>
              <a:buChar char=""/>
              <a:defRPr/>
            </a:pPr>
            <a:r>
              <a:rPr lang="en-US" sz="1880" dirty="0">
                <a:cs typeface="Arial" panose="020B0604020202020204" pitchFamily="34" charset="0"/>
              </a:rPr>
              <a:t>Most packages use double click to select areas or triple click to select a larger area.</a:t>
            </a:r>
          </a:p>
          <a:p>
            <a:pPr marL="285750" indent="-285750" eaLnBrk="1" hangingPunct="1">
              <a:buClr>
                <a:srgbClr val="00B050"/>
              </a:buClr>
              <a:buSzPct val="68000"/>
              <a:buFont typeface="Wingdings 3" panose="05040102010807070707" pitchFamily="18" charset="2"/>
              <a:buChar char=""/>
              <a:defRPr/>
            </a:pPr>
            <a:r>
              <a:rPr lang="en-US" sz="1880" dirty="0">
                <a:cs typeface="Arial" panose="020B0604020202020204" pitchFamily="34" charset="0"/>
              </a:rPr>
              <a:t>Many mice also have a scroll button or wheel which speeds up the process of moving or scrolling through a document.</a:t>
            </a:r>
          </a:p>
          <a:p>
            <a:pPr marL="285750" indent="-285750" eaLnBrk="1" hangingPunct="1">
              <a:buClr>
                <a:srgbClr val="00B050"/>
              </a:buClr>
              <a:buSzPct val="68000"/>
              <a:buFont typeface="Wingdings 3" panose="05040102010807070707" pitchFamily="18" charset="2"/>
              <a:buChar char=""/>
              <a:defRPr/>
            </a:pPr>
            <a:r>
              <a:rPr lang="en-US" sz="1880" dirty="0">
                <a:cs typeface="Arial" panose="020B0604020202020204" pitchFamily="34" charset="0"/>
              </a:rPr>
              <a:t>Recent developments have produced the </a:t>
            </a:r>
            <a:r>
              <a:rPr lang="en-US" sz="1880" b="1" dirty="0">
                <a:cs typeface="Arial" panose="020B0604020202020204" pitchFamily="34" charset="0"/>
              </a:rPr>
              <a:t>optical mouse </a:t>
            </a:r>
            <a:r>
              <a:rPr lang="en-US" sz="1880" dirty="0">
                <a:cs typeface="Arial" panose="020B0604020202020204" pitchFamily="34" charset="0"/>
              </a:rPr>
              <a:t>(where movement is detected by reflected light) and the </a:t>
            </a:r>
            <a:r>
              <a:rPr lang="en-US" sz="1880" b="1" dirty="0">
                <a:cs typeface="Arial" panose="020B0604020202020204" pitchFamily="34" charset="0"/>
              </a:rPr>
              <a:t>cordless mouse</a:t>
            </a:r>
            <a:r>
              <a:rPr lang="en-US" sz="1880" dirty="0">
                <a:cs typeface="Arial" panose="020B0604020202020204" pitchFamily="34" charset="0"/>
              </a:rPr>
              <a:t> (an example of a wireless device). The advantage of an optical mouse is that it has no moving parts and does not pick up dirt making it more robust and improves its performance since the older mice could skid on certain surfaces.</a:t>
            </a:r>
            <a:endParaRPr lang="en-GB" sz="1880" dirty="0">
              <a:cs typeface="Arial" panose="020B0604020202020204" pitchFamily="34" charset="0"/>
            </a:endParaRP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6948264" y="1052736"/>
          <a:ext cx="1864972" cy="53395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864972"/>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Before a mouse there was a tracker ball, what is it.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Look at how hard core gamers use their mice.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 you use a touch screen faster than a mouse.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New 3D programs use pinch and 3D rotate, could a mouse do this.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Could you design an alternative mouse.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When Apple Mice had one button..</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79875"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1079500"/>
            <a:ext cx="1704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7"/>
          <p:cNvSpPr>
            <a:spLocks noChangeArrowheads="1"/>
          </p:cNvSpPr>
          <p:nvPr/>
        </p:nvSpPr>
        <p:spPr bwMode="auto">
          <a:xfrm>
            <a:off x="252413" y="1052513"/>
            <a:ext cx="66421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620713"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US" altLang="en-US" b="1">
                <a:cs typeface="Arial" panose="020B0604020202020204" pitchFamily="34" charset="0"/>
              </a:rPr>
              <a:t>Uses</a:t>
            </a:r>
            <a:r>
              <a:rPr lang="en-US" altLang="en-US">
                <a:cs typeface="Arial" panose="020B0604020202020204" pitchFamily="34" charset="0"/>
              </a:rPr>
              <a:t> – Mice can be used for opening, closing and minimizing applications.</a:t>
            </a:r>
          </a:p>
          <a:p>
            <a:pPr eaLnBrk="1" hangingPunct="1">
              <a:buClr>
                <a:srgbClr val="00B050"/>
              </a:buClr>
              <a:buSzPct val="68000"/>
              <a:buFont typeface="Wingdings 3" panose="05040102010807070707" pitchFamily="18" charset="2"/>
              <a:buChar char=""/>
            </a:pPr>
            <a:r>
              <a:rPr lang="en-US" altLang="en-US">
                <a:cs typeface="Arial" panose="020B0604020202020204" pitchFamily="34" charset="0"/>
              </a:rPr>
              <a:t>They can be used for grouping, moving and deleting files.</a:t>
            </a:r>
          </a:p>
          <a:p>
            <a:pPr eaLnBrk="1" hangingPunct="1">
              <a:buClr>
                <a:srgbClr val="00B050"/>
              </a:buClr>
              <a:buSzPct val="68000"/>
              <a:buFont typeface="Wingdings 3" panose="05040102010807070707" pitchFamily="18" charset="2"/>
              <a:buChar char=""/>
            </a:pPr>
            <a:r>
              <a:rPr lang="en-US" altLang="en-US">
                <a:cs typeface="Arial" panose="020B0604020202020204" pitchFamily="34" charset="0"/>
              </a:rPr>
              <a:t>They are very useful when editing images, for example controlling the size and position of a drawing pasted into a document.</a:t>
            </a:r>
          </a:p>
          <a:p>
            <a:pPr eaLnBrk="1" hangingPunct="1">
              <a:buClr>
                <a:srgbClr val="00B050"/>
              </a:buClr>
              <a:buSzPct val="68000"/>
              <a:buFont typeface="Wingdings 3" panose="05040102010807070707" pitchFamily="18" charset="2"/>
              <a:buChar char=""/>
            </a:pPr>
            <a:r>
              <a:rPr lang="en-US" altLang="en-US">
                <a:cs typeface="Arial" panose="020B0604020202020204" pitchFamily="34" charset="0"/>
              </a:rPr>
              <a:t>Mice are used to control the position of a cursor on the screen to allow the selection from a menu or selecting an icon.</a:t>
            </a:r>
          </a:p>
          <a:p>
            <a:pPr eaLnBrk="1" hangingPunct="1">
              <a:buClr>
                <a:srgbClr val="00B050"/>
              </a:buClr>
              <a:buSzPct val="68000"/>
              <a:buFont typeface="Wingdings 3" panose="05040102010807070707" pitchFamily="18" charset="2"/>
              <a:buChar char=""/>
            </a:pPr>
            <a:r>
              <a:rPr lang="en-US" altLang="en-US" b="1">
                <a:cs typeface="Arial" panose="020B0604020202020204" pitchFamily="34" charset="0"/>
              </a:rPr>
              <a:t>Advantages</a:t>
            </a:r>
            <a:r>
              <a:rPr lang="en-US" altLang="en-US">
                <a:cs typeface="Arial" panose="020B0604020202020204" pitchFamily="34" charset="0"/>
              </a:rPr>
              <a:t> – It can be faster to select an option using a mouse than with a keyboard,</a:t>
            </a:r>
          </a:p>
          <a:p>
            <a:pPr lvl="1" eaLnBrk="1" hangingPunct="1">
              <a:buClr>
                <a:srgbClr val="00B050"/>
              </a:buClr>
              <a:buSzPct val="68000"/>
              <a:buFont typeface="Wingdings 3" panose="05040102010807070707" pitchFamily="18" charset="2"/>
              <a:buChar char=""/>
            </a:pPr>
            <a:r>
              <a:rPr lang="en-US" altLang="en-US">
                <a:cs typeface="Arial" panose="020B0604020202020204" pitchFamily="34" charset="0"/>
              </a:rPr>
              <a:t>Mice enable rapid navigation through applications and the internet.</a:t>
            </a:r>
          </a:p>
          <a:p>
            <a:pPr lvl="1" eaLnBrk="1" hangingPunct="1">
              <a:buClr>
                <a:srgbClr val="00B050"/>
              </a:buClr>
              <a:buSzPct val="68000"/>
              <a:buFont typeface="Wingdings 3" panose="05040102010807070707" pitchFamily="18" charset="2"/>
              <a:buChar char=""/>
            </a:pPr>
            <a:r>
              <a:rPr lang="en-US" altLang="en-US">
                <a:cs typeface="Arial" panose="020B0604020202020204" pitchFamily="34" charset="0"/>
              </a:rPr>
              <a:t>Mice are small and take up little area.</a:t>
            </a:r>
          </a:p>
          <a:p>
            <a:pPr eaLnBrk="1" hangingPunct="1">
              <a:buClr>
                <a:srgbClr val="00B050"/>
              </a:buClr>
              <a:buSzPct val="68000"/>
              <a:buFont typeface="Wingdings 3" panose="05040102010807070707" pitchFamily="18" charset="2"/>
              <a:buChar char=""/>
            </a:pPr>
            <a:r>
              <a:rPr lang="en-US" altLang="en-US" b="1">
                <a:cs typeface="Arial" panose="020B0604020202020204" pitchFamily="34" charset="0"/>
              </a:rPr>
              <a:t>Disadvantages</a:t>
            </a:r>
            <a:r>
              <a:rPr lang="en-US" altLang="en-US">
                <a:cs typeface="Arial" panose="020B0604020202020204" pitchFamily="34" charset="0"/>
              </a:rPr>
              <a:t> – people with restricted hand/wrist movement can find it hard to operate a mouse.</a:t>
            </a:r>
          </a:p>
          <a:p>
            <a:pPr lvl="1" eaLnBrk="1" hangingPunct="1">
              <a:buClr>
                <a:srgbClr val="00B050"/>
              </a:buClr>
              <a:buSzPct val="68000"/>
              <a:buFont typeface="Wingdings 3" panose="05040102010807070707" pitchFamily="18" charset="2"/>
              <a:buChar char=""/>
            </a:pPr>
            <a:r>
              <a:rPr lang="en-US" altLang="en-US">
                <a:cs typeface="Arial" panose="020B0604020202020204" pitchFamily="34" charset="0"/>
              </a:rPr>
              <a:t>Mice are easily damaged and the older ones can get clogged up with dirt.</a:t>
            </a:r>
          </a:p>
          <a:p>
            <a:pPr lvl="1" eaLnBrk="1" hangingPunct="1">
              <a:buClr>
                <a:srgbClr val="00B050"/>
              </a:buClr>
              <a:buSzPct val="68000"/>
              <a:buFont typeface="Wingdings 3" panose="05040102010807070707" pitchFamily="18" charset="2"/>
              <a:buChar char=""/>
            </a:pPr>
            <a:r>
              <a:rPr lang="en-US" altLang="en-US">
                <a:cs typeface="Arial" panose="020B0604020202020204" pitchFamily="34" charset="0"/>
              </a:rPr>
              <a:t>They are difficult to use if there is no flat surface readily available.</a:t>
            </a: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027508" y="1052736"/>
          <a:ext cx="1792964" cy="55681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 use Pinch to zoom in and out.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No moving parts so they do not get internally dirty.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More and more common in laptops.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Think of how you could add a second one to a laptop for shortcuts.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Could you design an alternative touchpad.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tech is underneath so they rarely break..</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81923"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863"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0825" y="1052513"/>
            <a:ext cx="6777038" cy="4460875"/>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670" b="1" dirty="0">
                <a:cs typeface="Arial" panose="020B0604020202020204" pitchFamily="34" charset="0"/>
              </a:rPr>
              <a:t>Touchpads </a:t>
            </a:r>
            <a:r>
              <a:rPr lang="en-US" sz="1670" dirty="0">
                <a:cs typeface="Arial" panose="020B0604020202020204" pitchFamily="34" charset="0"/>
              </a:rPr>
              <a:t>are used in many laptops as a pointing device. The pointer is controlled by finger movement on the pad and tapping to simulate a left button mouse click. They also have buttons under at the bottom of the pad which act as left and right mouse buttons.</a:t>
            </a:r>
            <a:endParaRPr lang="en-US" sz="1670" b="1" dirty="0">
              <a:cs typeface="Arial" panose="020B0604020202020204" pitchFamily="34" charset="0"/>
            </a:endParaRPr>
          </a:p>
          <a:p>
            <a:pPr marL="285750" indent="-285750" eaLnBrk="1" hangingPunct="1">
              <a:buClr>
                <a:srgbClr val="00B050"/>
              </a:buClr>
              <a:buSzPct val="68000"/>
              <a:buFont typeface="Wingdings 3" panose="05040102010807070707" pitchFamily="18" charset="2"/>
              <a:buChar char=""/>
              <a:defRPr/>
            </a:pPr>
            <a:r>
              <a:rPr lang="en-US" sz="1670" b="1" dirty="0">
                <a:cs typeface="Arial" panose="020B0604020202020204" pitchFamily="34" charset="0"/>
              </a:rPr>
              <a:t>Uses</a:t>
            </a:r>
            <a:r>
              <a:rPr lang="en-US" sz="1670" dirty="0">
                <a:cs typeface="Arial" panose="020B0604020202020204" pitchFamily="34" charset="0"/>
              </a:rPr>
              <a:t> – The same as a mouse, to move and highlight.</a:t>
            </a:r>
          </a:p>
          <a:p>
            <a:pPr marL="285750" indent="-285750" eaLnBrk="1" hangingPunct="1">
              <a:buClr>
                <a:srgbClr val="00B050"/>
              </a:buClr>
              <a:buSzPct val="68000"/>
              <a:buFont typeface="Wingdings 3" panose="05040102010807070707" pitchFamily="18" charset="2"/>
              <a:buChar char=""/>
              <a:defRPr/>
            </a:pPr>
            <a:r>
              <a:rPr lang="en-US" sz="1670" b="1" dirty="0">
                <a:cs typeface="Arial" panose="020B0604020202020204" pitchFamily="34" charset="0"/>
              </a:rPr>
              <a:t>Advantages – </a:t>
            </a:r>
            <a:r>
              <a:rPr lang="en-US" sz="1670" dirty="0">
                <a:cs typeface="Arial" panose="020B0604020202020204" pitchFamily="34" charset="0"/>
              </a:rPr>
              <a:t>Faster to select an option rather than using a mouse</a:t>
            </a:r>
          </a:p>
          <a:p>
            <a:pPr marL="742950" lvl="1" indent="-381000" eaLnBrk="1" hangingPunct="1">
              <a:buClr>
                <a:srgbClr val="00B050"/>
              </a:buClr>
              <a:buSzPct val="68000"/>
              <a:buFont typeface="Wingdings 3" panose="05040102010807070707" pitchFamily="18" charset="2"/>
              <a:buChar char=""/>
              <a:defRPr/>
            </a:pPr>
            <a:r>
              <a:rPr lang="en-US" sz="1670" dirty="0">
                <a:cs typeface="Arial" panose="020B0604020202020204" pitchFamily="34" charset="0"/>
              </a:rPr>
              <a:t>Quicker navigation through applications and the Internet.</a:t>
            </a:r>
          </a:p>
          <a:p>
            <a:pPr marL="742950" lvl="1" indent="-381000" eaLnBrk="1" hangingPunct="1">
              <a:buClr>
                <a:srgbClr val="00B050"/>
              </a:buClr>
              <a:buSzPct val="68000"/>
              <a:buFont typeface="Wingdings 3" panose="05040102010807070707" pitchFamily="18" charset="2"/>
              <a:buChar char=""/>
              <a:defRPr/>
            </a:pPr>
            <a:r>
              <a:rPr lang="en-US" sz="1670" dirty="0">
                <a:cs typeface="Arial" panose="020B0604020202020204" pitchFamily="34" charset="0"/>
              </a:rPr>
              <a:t>Since they are built in to a laptop, there is no need for an external mouse, aiding portability.</a:t>
            </a:r>
          </a:p>
          <a:p>
            <a:pPr marL="742950" lvl="1" indent="-381000" eaLnBrk="1" hangingPunct="1">
              <a:buClr>
                <a:srgbClr val="00B050"/>
              </a:buClr>
              <a:buSzPct val="68000"/>
              <a:buFont typeface="Wingdings 3" panose="05040102010807070707" pitchFamily="18" charset="2"/>
              <a:buChar char=""/>
              <a:defRPr/>
            </a:pPr>
            <a:r>
              <a:rPr lang="en-US" sz="1670" dirty="0">
                <a:cs typeface="Arial" panose="020B0604020202020204" pitchFamily="34" charset="0"/>
              </a:rPr>
              <a:t>They can be used even when there are no flat surfaces.</a:t>
            </a:r>
          </a:p>
          <a:p>
            <a:pPr marL="285750" indent="-285750" eaLnBrk="1" hangingPunct="1">
              <a:buClr>
                <a:srgbClr val="00B050"/>
              </a:buClr>
              <a:buSzPct val="68000"/>
              <a:buFont typeface="Wingdings 3" panose="05040102010807070707" pitchFamily="18" charset="2"/>
              <a:buChar char=""/>
              <a:defRPr/>
            </a:pPr>
            <a:r>
              <a:rPr lang="en-US" sz="1670" b="1" dirty="0">
                <a:cs typeface="Arial" panose="020B0604020202020204" pitchFamily="34" charset="0"/>
              </a:rPr>
              <a:t>Disadvantages – </a:t>
            </a:r>
            <a:r>
              <a:rPr lang="en-US" sz="1670" dirty="0">
                <a:cs typeface="Arial" panose="020B0604020202020204" pitchFamily="34" charset="0"/>
              </a:rPr>
              <a:t>People with limited hand/wrist movement find touchpads difficult to use.</a:t>
            </a:r>
          </a:p>
          <a:p>
            <a:pPr marL="742950" lvl="1" indent="-381000" eaLnBrk="1" hangingPunct="1">
              <a:buClr>
                <a:srgbClr val="00B050"/>
              </a:buClr>
              <a:buSzPct val="68000"/>
              <a:buFont typeface="Wingdings 3" panose="05040102010807070707" pitchFamily="18" charset="2"/>
              <a:buChar char=""/>
              <a:defRPr/>
            </a:pPr>
            <a:r>
              <a:rPr lang="en-US" sz="1670" dirty="0">
                <a:cs typeface="Arial" panose="020B0604020202020204" pitchFamily="34" charset="0"/>
              </a:rPr>
              <a:t>It can be more difficult to control a pointer compared to a mouse.</a:t>
            </a:r>
          </a:p>
          <a:p>
            <a:pPr marL="742950" lvl="1" indent="-381000" eaLnBrk="1" hangingPunct="1">
              <a:buClr>
                <a:srgbClr val="00B050"/>
              </a:buClr>
              <a:buSzPct val="68000"/>
              <a:buFont typeface="Wingdings 3" panose="05040102010807070707" pitchFamily="18" charset="2"/>
              <a:buChar char=""/>
              <a:defRPr/>
            </a:pPr>
            <a:r>
              <a:rPr lang="en-US" sz="1670" dirty="0">
                <a:cs typeface="Arial" panose="020B0604020202020204" pitchFamily="34" charset="0"/>
              </a:rPr>
              <a:t>They are more difficult for certain functions like “drag and drop.”</a:t>
            </a:r>
            <a:endParaRPr lang="en-GB" sz="1670" dirty="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200" y="5486400"/>
            <a:ext cx="1773238" cy="1100138"/>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313" y="5516563"/>
            <a:ext cx="1566862" cy="1069975"/>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8638" y="5534025"/>
            <a:ext cx="2178050" cy="1050925"/>
          </a:xfrm>
          <a:prstGeom prst="rect">
            <a:avLst/>
          </a:prstGeom>
          <a:effectLst>
            <a:outerShdw blurRad="152400" dist="38100" dir="2700000" sx="105000" sy="105000" algn="tl" rotWithShape="0">
              <a:prstClr val="black">
                <a:alpha val="40000"/>
              </a:prstClr>
            </a:outerShdw>
          </a:effectLst>
        </p:spPr>
      </p:pic>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135210" y="1052736"/>
          <a:ext cx="1757270" cy="51109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5727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Cannot pinch with them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Not restricted to working at a desk with some of them.</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Combined with tilt they are good for gaming.</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Means one hand has to be by the device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Very similar to joystick controls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Think of large surface machines and the use of Trackerballs.</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83971"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7"/>
          <p:cNvSpPr>
            <a:spLocks noChangeArrowheads="1"/>
          </p:cNvSpPr>
          <p:nvPr/>
        </p:nvSpPr>
        <p:spPr bwMode="auto">
          <a:xfrm>
            <a:off x="252413" y="1052513"/>
            <a:ext cx="68103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Wingdings 3" panose="05040102010807070707" pitchFamily="18" charset="2"/>
              <a:buChar char=""/>
            </a:pPr>
            <a:r>
              <a:rPr lang="en-US" altLang="en-US" sz="1600" b="1">
                <a:cs typeface="Arial" panose="020B0604020202020204" pitchFamily="34" charset="0"/>
              </a:rPr>
              <a:t>Trackerballs </a:t>
            </a:r>
            <a:r>
              <a:rPr lang="en-US" altLang="en-US" sz="1600">
                <a:cs typeface="Arial" panose="020B0604020202020204" pitchFamily="34" charset="0"/>
              </a:rPr>
              <a:t>are similar to a mouse except the ball is on the top of it and the user controls the pointer on the screen by rotating it with the hand. Some have 2 buttons which have the same function as a mouse. If they have a third button it is the equivalent as a double click.</a:t>
            </a:r>
          </a:p>
          <a:p>
            <a:pPr eaLnBrk="1" hangingPunct="1">
              <a:buClr>
                <a:srgbClr val="00B050"/>
              </a:buClr>
              <a:buSzPct val="68000"/>
              <a:buFont typeface="Wingdings 3" panose="05040102010807070707" pitchFamily="18" charset="2"/>
              <a:buChar char=""/>
            </a:pPr>
            <a:r>
              <a:rPr lang="en-US" altLang="en-US" sz="1600" b="1">
                <a:cs typeface="Arial" panose="020B0604020202020204" pitchFamily="34" charset="0"/>
              </a:rPr>
              <a:t>Uses – </a:t>
            </a:r>
            <a:r>
              <a:rPr lang="en-US" altLang="en-US" sz="1600">
                <a:cs typeface="Arial" panose="020B0604020202020204" pitchFamily="34" charset="0"/>
              </a:rPr>
              <a:t>They have the same pointing/cursor control as a mouse.</a:t>
            </a:r>
          </a:p>
          <a:p>
            <a:pPr eaLnBrk="1" hangingPunct="1">
              <a:buClr>
                <a:srgbClr val="00B050"/>
              </a:buClr>
              <a:buSzPct val="68000"/>
              <a:buFont typeface="Wingdings 3" panose="05040102010807070707" pitchFamily="18" charset="2"/>
              <a:buChar char=""/>
            </a:pPr>
            <a:r>
              <a:rPr lang="en-US" altLang="en-US" sz="1600">
                <a:cs typeface="Arial" panose="020B0604020202020204" pitchFamily="34" charset="0"/>
              </a:rPr>
              <a:t>They are used in applications where the user has is restricted like RSI.</a:t>
            </a:r>
          </a:p>
          <a:p>
            <a:pPr eaLnBrk="1" hangingPunct="1">
              <a:buClr>
                <a:srgbClr val="00B050"/>
              </a:buClr>
              <a:buSzPct val="68000"/>
              <a:buFont typeface="Wingdings 3" panose="05040102010807070707" pitchFamily="18" charset="2"/>
              <a:buChar char=""/>
            </a:pPr>
            <a:r>
              <a:rPr lang="en-US" altLang="en-US" sz="1600">
                <a:cs typeface="Arial" panose="020B0604020202020204" pitchFamily="34" charset="0"/>
              </a:rPr>
              <a:t>They are used in control room environments where it is faster than a mouse to navigate through process screens and is more robust than a mouse.</a:t>
            </a:r>
          </a:p>
          <a:p>
            <a:pPr eaLnBrk="1" hangingPunct="1">
              <a:buClr>
                <a:srgbClr val="00B050"/>
              </a:buClr>
              <a:buSzPct val="68000"/>
              <a:buFont typeface="Wingdings 3" panose="05040102010807070707" pitchFamily="18" charset="2"/>
              <a:buChar char=""/>
            </a:pPr>
            <a:r>
              <a:rPr lang="en-US" altLang="en-US" sz="1600" b="1">
                <a:cs typeface="Arial" panose="020B0604020202020204" pitchFamily="34" charset="0"/>
              </a:rPr>
              <a:t>Advantages – </a:t>
            </a:r>
            <a:r>
              <a:rPr lang="en-US" altLang="en-US" sz="1600">
                <a:cs typeface="Arial" panose="020B0604020202020204" pitchFamily="34" charset="0"/>
              </a:rPr>
              <a:t>They do not need the same fine control as a mouse.</a:t>
            </a:r>
          </a:p>
          <a:p>
            <a:pPr lvl="1" eaLnBrk="1" hangingPunct="1">
              <a:buClr>
                <a:srgbClr val="00B050"/>
              </a:buClr>
              <a:buSzPct val="68000"/>
              <a:buFont typeface="Wingdings 3" panose="05040102010807070707" pitchFamily="18" charset="2"/>
              <a:buChar char=""/>
            </a:pPr>
            <a:r>
              <a:rPr lang="en-US" altLang="en-US" sz="1600">
                <a:cs typeface="Arial" panose="020B0604020202020204" pitchFamily="34" charset="0"/>
              </a:rPr>
              <a:t>People with limited hand/wrist movement find it easier than a mouse.</a:t>
            </a:r>
          </a:p>
          <a:p>
            <a:pPr lvl="1" eaLnBrk="1" hangingPunct="1">
              <a:buClr>
                <a:srgbClr val="00B050"/>
              </a:buClr>
              <a:buSzPct val="68000"/>
              <a:buFont typeface="Wingdings 3" panose="05040102010807070707" pitchFamily="18" charset="2"/>
              <a:buChar char=""/>
            </a:pPr>
            <a:r>
              <a:rPr lang="en-US" altLang="en-US" sz="1600">
                <a:cs typeface="Arial" panose="020B0604020202020204" pitchFamily="34" charset="0"/>
              </a:rPr>
              <a:t>They take up less desk space than a mouse because they are stationary.</a:t>
            </a:r>
          </a:p>
          <a:p>
            <a:pPr eaLnBrk="1" hangingPunct="1">
              <a:buClr>
                <a:srgbClr val="00B050"/>
              </a:buClr>
              <a:buSzPct val="68000"/>
              <a:buFont typeface="Wingdings 3" panose="05040102010807070707" pitchFamily="18" charset="2"/>
              <a:buChar char=""/>
            </a:pPr>
            <a:r>
              <a:rPr lang="en-US" altLang="en-US" sz="1600" b="1">
                <a:cs typeface="Arial" panose="020B0604020202020204" pitchFamily="34" charset="0"/>
              </a:rPr>
              <a:t>Disadvantages</a:t>
            </a:r>
            <a:r>
              <a:rPr lang="en-US" altLang="en-US" sz="1600">
                <a:cs typeface="Arial" panose="020B0604020202020204" pitchFamily="34" charset="0"/>
              </a:rPr>
              <a:t> – They are not supplied with the computer as standard so they are more expensive.</a:t>
            </a:r>
          </a:p>
          <a:p>
            <a:pPr lvl="1" eaLnBrk="1" hangingPunct="1">
              <a:buClr>
                <a:srgbClr val="00B050"/>
              </a:buClr>
              <a:buSzPct val="68000"/>
              <a:buFont typeface="Wingdings 3" panose="05040102010807070707" pitchFamily="18" charset="2"/>
              <a:buChar char=""/>
            </a:pPr>
            <a:r>
              <a:rPr lang="en-US" altLang="en-US" sz="1600">
                <a:cs typeface="Arial" panose="020B0604020202020204" pitchFamily="34" charset="0"/>
              </a:rPr>
              <a:t>Users may need training since they are not standard.</a:t>
            </a:r>
            <a:endParaRPr lang="en-GB" altLang="en-US" sz="1600">
              <a:cs typeface="Arial" panose="020B0604020202020204" pitchFamily="34" charset="0"/>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00113" y="5424488"/>
            <a:ext cx="1368425" cy="1166812"/>
          </a:xfrm>
          <a:prstGeom prst="rect">
            <a:avLst/>
          </a:prstGeom>
          <a:effectLst>
            <a:outerShdw blurRad="152400" dist="38100" dir="2700000" sx="105000" sy="105000" algn="tl" rotWithShape="0">
              <a:prstClr val="black">
                <a:alpha val="40000"/>
              </a:prstClr>
            </a:outerShdw>
          </a:effec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79700" y="5424488"/>
            <a:ext cx="1458913" cy="1166812"/>
          </a:xfrm>
          <a:prstGeom prst="rect">
            <a:avLst/>
          </a:prstGeom>
          <a:effectLst>
            <a:outerShdw blurRad="152400" dist="38100" dir="2700000" sx="105000" sy="105000" algn="tl" rotWithShape="0">
              <a:prstClr val="black">
                <a:alpha val="40000"/>
              </a:prstClr>
            </a:outerShdw>
          </a:effectLst>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97388" y="5424488"/>
            <a:ext cx="1730375" cy="1181100"/>
          </a:xfrm>
          <a:prstGeom prst="rect">
            <a:avLst/>
          </a:prstGeom>
          <a:effectLst>
            <a:outerShdw blurRad="152400" dist="38100" dir="2700000" sx="105000" sy="105000" algn="tl" rotWithShape="0">
              <a:prstClr val="black">
                <a:alpha val="40000"/>
              </a:prstClr>
            </a:outerShdw>
          </a:effectLst>
        </p:spPr>
      </p:pic>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35589"/>
            <a:ext cx="8712968" cy="5777787"/>
          </a:xfrm>
          <a:prstGeom prst="rect">
            <a:avLst/>
          </a:prstGeom>
        </p:spPr>
        <p:txBody>
          <a:bodyPr numCol="2">
            <a:spAutoFit/>
          </a:bodyPr>
          <a:lstStyle/>
          <a:p>
            <a:pPr eaLnBrk="1" hangingPunct="1">
              <a:buClr>
                <a:srgbClr val="00B050"/>
              </a:buClr>
              <a:tabLst>
                <a:tab pos="1792288" algn="l"/>
                <a:tab pos="2235200" algn="l"/>
                <a:tab pos="2776538" algn="l"/>
                <a:tab pos="6096000" algn="l"/>
              </a:tabLst>
              <a:defRPr/>
            </a:pPr>
            <a:r>
              <a:rPr lang="en-US" sz="1250" b="1" dirty="0">
                <a:cs typeface="Arial" panose="020B0604020202020204" pitchFamily="34" charset="0"/>
              </a:rPr>
              <a:t>P3.1 - Hardware Components, i.e.:</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internal system unit components, e.g.: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Processor, motherboard, internal memory, expansion cards, storage devices</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computer form factors, e.g.: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Laptops, desktops, all-in-ones.</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handheld devices, e.g.: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tablets</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handheld terminals</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mobile phones</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latin typeface="Arial" charset="0"/>
              </a:rPr>
              <a:t>Peripherals, i.e.</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output devices, e.g.:</a:t>
            </a:r>
          </a:p>
          <a:p>
            <a:pPr marL="1354138" lvl="2"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display devices, e.g.:</a:t>
            </a:r>
          </a:p>
          <a:p>
            <a:pPr marL="1608138" lvl="3" indent="-236538" eaLnBrk="1" hangingPunct="1">
              <a:buClr>
                <a:srgbClr val="00B050"/>
              </a:buClr>
              <a:buFont typeface="Wingdings 3" panose="05040102010807070707" pitchFamily="18" charset="2"/>
              <a:buChar char=""/>
              <a:tabLst>
                <a:tab pos="2235200" algn="l"/>
                <a:tab pos="2776538" algn="l"/>
                <a:tab pos="6096000" algn="l"/>
              </a:tabLst>
              <a:defRPr/>
            </a:pPr>
            <a:r>
              <a:rPr lang="en-GB" sz="1250" dirty="0">
                <a:cs typeface="Arial" panose="020B0604020202020204" pitchFamily="34" charset="0"/>
              </a:rPr>
              <a:t>flat screen, touch screen, projector</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printer, e.g.:</a:t>
            </a:r>
          </a:p>
          <a:p>
            <a:pPr marL="1795463" lvl="3" indent="-423863" eaLnBrk="1" hangingPunct="1">
              <a:buClr>
                <a:srgbClr val="00B050"/>
              </a:buClr>
              <a:buFont typeface="Wingdings 3" panose="05040102010807070707" pitchFamily="18" charset="2"/>
              <a:buChar char=""/>
              <a:tabLst>
                <a:tab pos="2235200" algn="l"/>
                <a:tab pos="2776538" algn="l"/>
                <a:tab pos="6096000" algn="l"/>
              </a:tabLst>
              <a:defRPr/>
            </a:pPr>
            <a:r>
              <a:rPr lang="en-GB" sz="1250" dirty="0">
                <a:cs typeface="Arial" panose="020B0604020202020204" pitchFamily="34" charset="0"/>
              </a:rPr>
              <a:t>Laser, inkjet, thermal, 3D</a:t>
            </a:r>
          </a:p>
          <a:p>
            <a:pPr marL="1354138" lvl="2"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speakers</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input devices, e.g.:</a:t>
            </a:r>
          </a:p>
          <a:p>
            <a:pPr marL="1354138" lvl="2"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pointing devices, e.g.:</a:t>
            </a:r>
          </a:p>
          <a:p>
            <a:pPr marL="1811338" lvl="3"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Mouse, joystick, touchpad, keyboard, microphone</a:t>
            </a:r>
          </a:p>
          <a:p>
            <a:pPr eaLnBrk="1" hangingPunct="1">
              <a:buClr>
                <a:srgbClr val="00B050"/>
              </a:buClr>
              <a:tabLst>
                <a:tab pos="1792288" algn="l"/>
                <a:tab pos="2235200" algn="l"/>
                <a:tab pos="2776538" algn="l"/>
                <a:tab pos="6096000" algn="l"/>
              </a:tabLst>
              <a:defRPr/>
            </a:pPr>
            <a:r>
              <a:rPr lang="en-GB" sz="1250" b="1" dirty="0">
                <a:cs typeface="Arial" panose="020B0604020202020204" pitchFamily="34" charset="0"/>
              </a:rPr>
              <a:t>P3.2 - Network Requirements</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network equipment, i.e.:</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router</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cabling, e.g. Fibre, Twisted Pair, Coaxial</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server, e.g. Internet, File, Mail</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hub</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switch</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wireless adapters</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types, e.g.: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LAN, WAN, PAN</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Topologies, e.g.: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Mesh, Ring, </a:t>
            </a:r>
            <a:r>
              <a:rPr lang="en-US" sz="1250" dirty="0">
                <a:cs typeface="Arial" panose="020B0604020202020204" pitchFamily="34" charset="0"/>
              </a:rPr>
              <a:t>Bus, Star</a:t>
            </a:r>
          </a:p>
          <a:p>
            <a:pPr eaLnBrk="1" hangingPunct="1">
              <a:buClr>
                <a:srgbClr val="00B050"/>
              </a:buClr>
              <a:tabLst>
                <a:tab pos="1792288" algn="l"/>
                <a:tab pos="2235200" algn="l"/>
                <a:tab pos="2776538" algn="l"/>
                <a:tab pos="6096000" algn="l"/>
              </a:tabLst>
              <a:defRPr/>
            </a:pPr>
            <a:r>
              <a:rPr lang="en-GB" sz="1250" b="1" dirty="0">
                <a:cs typeface="Arial" panose="020B0604020202020204" pitchFamily="34" charset="0"/>
              </a:rPr>
              <a:t>P4.1 - Software Components, i.e.:</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operating system, e.g.: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Windows, Linux, Mac, Google</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Productivity Software, e.g.: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word processing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spreadsheet software</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email software</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database software</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presentation software</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Collaboration Software, e.g.: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document storage/sharing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email software</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video conferencing software</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Utility Software, e.g.:</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Software Firewalls</a:t>
            </a:r>
          </a:p>
          <a:p>
            <a:pPr marL="896938" lvl="1"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250" dirty="0">
                <a:cs typeface="Arial" panose="020B0604020202020204" pitchFamily="34" charset="0"/>
              </a:rPr>
              <a:t>Anti-Malware</a:t>
            </a:r>
          </a:p>
          <a:p>
            <a:pPr eaLnBrk="1" hangingPunct="1">
              <a:buClr>
                <a:srgbClr val="00B050"/>
              </a:buClr>
              <a:tabLst>
                <a:tab pos="1792288" algn="l"/>
                <a:tab pos="2235200" algn="l"/>
                <a:tab pos="2776538" algn="l"/>
                <a:tab pos="6096000" algn="l"/>
              </a:tabLst>
              <a:defRPr/>
            </a:pPr>
            <a:r>
              <a:rPr lang="en-US" sz="1250" b="1" dirty="0">
                <a:cs typeface="Arial" panose="020B0604020202020204" pitchFamily="34" charset="0"/>
              </a:rPr>
              <a:t>M2.1 - Justification (how does it meet business requirements), e.g.:</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purpose</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viability</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intended users</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cost</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hardware and software equipment</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security</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US" sz="1250" dirty="0">
                <a:cs typeface="Arial" panose="020B0604020202020204" pitchFamily="34" charset="0"/>
              </a:rPr>
              <a:t>recovery</a:t>
            </a:r>
            <a:endParaRPr lang="en-GB" sz="1250" dirty="0">
              <a:cs typeface="Arial" panose="020B0604020202020204" pitchFamily="34" charset="0"/>
            </a:endParaRPr>
          </a:p>
        </p:txBody>
      </p:sp>
      <p:sp>
        <p:nvSpPr>
          <p:cNvPr id="6" name="Title 1"/>
          <p:cNvSpPr txBox="1">
            <a:spLocks/>
          </p:cNvSpPr>
          <p:nvPr/>
        </p:nvSpPr>
        <p:spPr>
          <a:xfrm>
            <a:off x="35496" y="0"/>
            <a:ext cx="7704856" cy="620688"/>
          </a:xfrm>
          <a:prstGeom prst="rect">
            <a:avLst/>
          </a:prstGeom>
        </p:spPr>
        <p:txBody>
          <a:bodyPr anchor="ctr">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defRPr/>
            </a:pPr>
            <a:r>
              <a:rPr lang="en-GB" dirty="0" smtClean="0"/>
              <a:t>Assessment Criterion P3, P4, M2</a:t>
            </a:r>
            <a:endParaRPr lang="en-GB" sz="4000" dirty="0" smtClean="0"/>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099516" y="1052736"/>
          <a:ext cx="1792964" cy="491281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86533">
                <a:tc>
                  <a:txBody>
                    <a:bodyPr/>
                    <a:lstStyle/>
                    <a:p>
                      <a:pPr>
                        <a:spcAft>
                          <a:spcPts val="0"/>
                        </a:spcAft>
                      </a:pPr>
                      <a:endParaRPr lang="en-GB" sz="16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600" baseline="0" dirty="0" smtClean="0">
                          <a:solidFill>
                            <a:srgbClr val="FF0000"/>
                          </a:solidFill>
                          <a:effectLst/>
                          <a:latin typeface="Arial" pitchFamily="34" charset="0"/>
                          <a:ea typeface="Times New Roman"/>
                          <a:cs typeface="Arial" pitchFamily="34" charset="0"/>
                        </a:rPr>
                        <a:t>Useful for flight controls</a:t>
                      </a:r>
                    </a:p>
                    <a:p>
                      <a:pPr marL="177800" indent="-177800" algn="l">
                        <a:spcAft>
                          <a:spcPts val="600"/>
                        </a:spcAft>
                        <a:buFontTx/>
                        <a:buBlip>
                          <a:blip r:embed="rId3"/>
                        </a:buBlip>
                      </a:pPr>
                      <a:r>
                        <a:rPr lang="en-GB" sz="1600" baseline="0" dirty="0" smtClean="0">
                          <a:solidFill>
                            <a:schemeClr val="tx1"/>
                          </a:solidFill>
                          <a:effectLst/>
                          <a:latin typeface="Arial" pitchFamily="34" charset="0"/>
                          <a:ea typeface="Times New Roman"/>
                          <a:cs typeface="Arial" pitchFamily="34" charset="0"/>
                        </a:rPr>
                        <a:t>Has a full 360 degree tilt and swivel.</a:t>
                      </a:r>
                    </a:p>
                    <a:p>
                      <a:pPr marL="177800" indent="-177800" algn="l">
                        <a:spcAft>
                          <a:spcPts val="600"/>
                        </a:spcAft>
                        <a:buFontTx/>
                        <a:buBlip>
                          <a:blip r:embed="rId3"/>
                        </a:buBlip>
                      </a:pPr>
                      <a:r>
                        <a:rPr lang="en-GB" sz="1600" baseline="0" dirty="0" smtClean="0">
                          <a:solidFill>
                            <a:srgbClr val="FF0000"/>
                          </a:solidFill>
                          <a:effectLst/>
                          <a:latin typeface="Arial" pitchFamily="34" charset="0"/>
                          <a:ea typeface="Times New Roman"/>
                          <a:cs typeface="Arial" pitchFamily="34" charset="0"/>
                        </a:rPr>
                        <a:t>Can be removed from the desk.</a:t>
                      </a:r>
                    </a:p>
                    <a:p>
                      <a:pPr marL="177800" indent="-177800" algn="l">
                        <a:spcAft>
                          <a:spcPts val="600"/>
                        </a:spcAft>
                        <a:buFontTx/>
                        <a:buBlip>
                          <a:blip r:embed="rId3"/>
                        </a:buBlip>
                      </a:pPr>
                      <a:r>
                        <a:rPr lang="en-GB" sz="1600" baseline="0" dirty="0" smtClean="0">
                          <a:solidFill>
                            <a:schemeClr val="tx1"/>
                          </a:solidFill>
                          <a:effectLst/>
                          <a:latin typeface="Arial" pitchFamily="34" charset="0"/>
                          <a:ea typeface="Times New Roman"/>
                          <a:cs typeface="Arial" pitchFamily="34" charset="0"/>
                        </a:rPr>
                        <a:t>Difference between left and right handed.</a:t>
                      </a:r>
                    </a:p>
                    <a:p>
                      <a:pPr marL="177800" indent="-177800" algn="l">
                        <a:spcAft>
                          <a:spcPts val="600"/>
                        </a:spcAft>
                        <a:buFontTx/>
                        <a:buBlip>
                          <a:blip r:embed="rId3"/>
                        </a:buBlip>
                      </a:pPr>
                      <a:r>
                        <a:rPr lang="en-GB" sz="1600" baseline="0" dirty="0" err="1" smtClean="0">
                          <a:solidFill>
                            <a:srgbClr val="FF0000"/>
                          </a:solidFill>
                          <a:effectLst/>
                          <a:latin typeface="Arial" pitchFamily="34" charset="0"/>
                          <a:ea typeface="Times New Roman"/>
                          <a:cs typeface="Arial" pitchFamily="34" charset="0"/>
                        </a:rPr>
                        <a:t>Otften</a:t>
                      </a:r>
                      <a:r>
                        <a:rPr lang="en-GB" sz="1600" baseline="0" dirty="0" smtClean="0">
                          <a:solidFill>
                            <a:srgbClr val="FF0000"/>
                          </a:solidFill>
                          <a:effectLst/>
                          <a:latin typeface="Arial" pitchFamily="34" charset="0"/>
                          <a:ea typeface="Times New Roman"/>
                          <a:cs typeface="Arial" pitchFamily="34" charset="0"/>
                        </a:rPr>
                        <a:t> used with secondary device or stick.</a:t>
                      </a:r>
                    </a:p>
                    <a:p>
                      <a:pPr marL="177800" indent="-177800" algn="l">
                        <a:spcAft>
                          <a:spcPts val="600"/>
                        </a:spcAft>
                        <a:buFontTx/>
                        <a:buBlip>
                          <a:blip r:embed="rId3"/>
                        </a:buBlip>
                      </a:pPr>
                      <a:r>
                        <a:rPr lang="en-GB" sz="1600" baseline="0" dirty="0" smtClean="0">
                          <a:solidFill>
                            <a:schemeClr val="tx1"/>
                          </a:solidFill>
                          <a:effectLst/>
                          <a:latin typeface="Arial" pitchFamily="34" charset="0"/>
                          <a:ea typeface="Times New Roman"/>
                          <a:cs typeface="Arial" pitchFamily="34" charset="0"/>
                        </a:rPr>
                        <a:t>Use of Yaw, Pitch and Roll.</a:t>
                      </a:r>
                      <a:endParaRPr lang="en-GB" sz="16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86019"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1079500"/>
            <a:ext cx="1638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2413" y="1052513"/>
            <a:ext cx="6846887" cy="3862387"/>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750" b="1" dirty="0">
                <a:cs typeface="Arial" panose="020B0604020202020204" pitchFamily="34" charset="0"/>
              </a:rPr>
              <a:t>Joysticks </a:t>
            </a:r>
            <a:r>
              <a:rPr lang="en-US" sz="1750" dirty="0">
                <a:cs typeface="Arial" panose="020B0604020202020204" pitchFamily="34" charset="0"/>
              </a:rPr>
              <a:t>have similar functionality to mice and Trackerballs. By gripping the stick, a pointer on the screen can be controlled and buttons are used to make selections. Often they have another button on the top that is used for gaming purposes e.g. to fire a weapon. </a:t>
            </a:r>
          </a:p>
          <a:p>
            <a:pPr marL="285750" indent="-285750" eaLnBrk="1" hangingPunct="1">
              <a:buClr>
                <a:srgbClr val="00B050"/>
              </a:buClr>
              <a:buSzPct val="68000"/>
              <a:buFont typeface="Wingdings 3" panose="05040102010807070707" pitchFamily="18" charset="2"/>
              <a:buChar char=""/>
              <a:defRPr/>
            </a:pPr>
            <a:r>
              <a:rPr lang="en-US" sz="1750" b="1" dirty="0">
                <a:cs typeface="Arial" panose="020B0604020202020204" pitchFamily="34" charset="0"/>
              </a:rPr>
              <a:t>Uses – </a:t>
            </a:r>
            <a:r>
              <a:rPr lang="en-US" sz="1750" dirty="0">
                <a:cs typeface="Arial" panose="020B0604020202020204" pitchFamily="34" charset="0"/>
              </a:rPr>
              <a:t>Video/Computer Gaming are usually controlled by a joystick</a:t>
            </a:r>
          </a:p>
          <a:p>
            <a:pPr marL="285750" indent="-285750" eaLnBrk="1" hangingPunct="1">
              <a:buClr>
                <a:srgbClr val="00B050"/>
              </a:buClr>
              <a:buSzPct val="68000"/>
              <a:buFont typeface="Wingdings 3" panose="05040102010807070707" pitchFamily="18" charset="2"/>
              <a:buChar char=""/>
              <a:defRPr/>
            </a:pPr>
            <a:r>
              <a:rPr lang="en-US" sz="1750" dirty="0">
                <a:cs typeface="Arial" panose="020B0604020202020204" pitchFamily="34" charset="0"/>
              </a:rPr>
              <a:t>They are used for </a:t>
            </a:r>
            <a:r>
              <a:rPr lang="en-US" sz="1750" b="1" dirty="0">
                <a:cs typeface="Arial" panose="020B0604020202020204" pitchFamily="34" charset="0"/>
              </a:rPr>
              <a:t>simulators,</a:t>
            </a:r>
            <a:r>
              <a:rPr lang="en-US" sz="1750" dirty="0">
                <a:cs typeface="Arial" panose="020B0604020202020204" pitchFamily="34" charset="0"/>
              </a:rPr>
              <a:t> such as flight, to mimic actual controls.</a:t>
            </a:r>
          </a:p>
          <a:p>
            <a:pPr marL="285750" indent="-285750" eaLnBrk="1" hangingPunct="1">
              <a:buClr>
                <a:srgbClr val="00B050"/>
              </a:buClr>
              <a:buSzPct val="68000"/>
              <a:buFont typeface="Wingdings 3" panose="05040102010807070707" pitchFamily="18" charset="2"/>
              <a:buChar char=""/>
              <a:defRPr/>
            </a:pPr>
            <a:r>
              <a:rPr lang="en-US" sz="1750" b="1" dirty="0">
                <a:cs typeface="Arial" panose="020B0604020202020204" pitchFamily="34" charset="0"/>
              </a:rPr>
              <a:t>Advantages – </a:t>
            </a:r>
            <a:r>
              <a:rPr lang="en-US" sz="1750" dirty="0">
                <a:cs typeface="Arial" panose="020B0604020202020204" pitchFamily="34" charset="0"/>
              </a:rPr>
              <a:t>It is easier to navigate around a screen using a joystick than a keyboard.</a:t>
            </a:r>
          </a:p>
          <a:p>
            <a:pPr marL="742950" lvl="1" indent="-285750" eaLnBrk="1" hangingPunct="1">
              <a:buClr>
                <a:srgbClr val="00B050"/>
              </a:buClr>
              <a:buSzPct val="68000"/>
              <a:buFont typeface="Wingdings 3" panose="05040102010807070707" pitchFamily="18" charset="2"/>
              <a:buChar char=""/>
              <a:defRPr/>
            </a:pPr>
            <a:r>
              <a:rPr lang="en-US" sz="1750" dirty="0">
                <a:cs typeface="Arial" panose="020B0604020202020204" pitchFamily="34" charset="0"/>
              </a:rPr>
              <a:t>Control is in 3 dimensions.</a:t>
            </a:r>
          </a:p>
          <a:p>
            <a:pPr marL="285750" indent="-285750" eaLnBrk="1" hangingPunct="1">
              <a:buClr>
                <a:srgbClr val="00B050"/>
              </a:buClr>
              <a:buSzPct val="68000"/>
              <a:buFont typeface="Wingdings 3" panose="05040102010807070707" pitchFamily="18" charset="2"/>
              <a:buChar char=""/>
              <a:defRPr/>
            </a:pPr>
            <a:r>
              <a:rPr lang="en-US" sz="1750" b="1" dirty="0">
                <a:cs typeface="Arial" panose="020B0604020202020204" pitchFamily="34" charset="0"/>
              </a:rPr>
              <a:t>Disadvantages</a:t>
            </a:r>
            <a:r>
              <a:rPr lang="en-US" sz="1750" dirty="0">
                <a:cs typeface="Arial" panose="020B0604020202020204" pitchFamily="34" charset="0"/>
              </a:rPr>
              <a:t> – It is more difficult to control the on-screen pointer with a joystick than with other devices such as  a mouse.</a:t>
            </a:r>
            <a:endParaRPr lang="en-GB" sz="1750" dirty="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3375" y="5197475"/>
            <a:ext cx="1214438" cy="132715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08175" y="5197475"/>
            <a:ext cx="1028700" cy="1295400"/>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132138" y="5227638"/>
            <a:ext cx="1852612" cy="1235075"/>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48263" y="5157788"/>
            <a:ext cx="1457325" cy="1425575"/>
          </a:xfrm>
          <a:prstGeom prst="rect">
            <a:avLst/>
          </a:prstGeom>
          <a:effectLst>
            <a:outerShdw blurRad="152400" dist="38100" dir="2700000" sx="105000" sy="105000" algn="tl" rotWithShape="0">
              <a:prstClr val="black">
                <a:alpha val="40000"/>
              </a:prstClr>
            </a:outerShdw>
          </a:effec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6948264" y="1052736"/>
          <a:ext cx="1872208" cy="49585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872208"/>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 use Pinch to zoom in and out.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No moving parts so they do not get internally dirty.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More common in modern devices.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Technology is getting better.</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Sensitivity can be changed for disability access.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tech is underneath so they rarely break.</a:t>
                      </a:r>
                    </a:p>
                    <a:p>
                      <a:pPr marL="177800" indent="-177800" algn="l">
                        <a:spcAft>
                          <a:spcPts val="600"/>
                        </a:spcAft>
                        <a:buFontTx/>
                        <a:buBlip>
                          <a:blip r:embed="rId3"/>
                        </a:buBlip>
                      </a:pPr>
                      <a:r>
                        <a:rPr lang="en-US" sz="1500" dirty="0" smtClean="0">
                          <a:solidFill>
                            <a:srgbClr val="FF0000"/>
                          </a:solidFill>
                          <a:effectLst/>
                          <a:latin typeface="Arial" pitchFamily="34" charset="0"/>
                          <a:ea typeface="Times New Roman"/>
                          <a:cs typeface="Arial" pitchFamily="34" charset="0"/>
                        </a:rPr>
                        <a:t>The bigger they are, the more delicate they are.</a:t>
                      </a:r>
                      <a:endParaRPr lang="en-GB" sz="1500" dirty="0" smtClean="0">
                        <a:solidFill>
                          <a:srgbClr val="FF0000"/>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88067"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463" y="1119188"/>
            <a:ext cx="1746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2413" y="1052513"/>
            <a:ext cx="6623050" cy="4148137"/>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550" b="1" dirty="0">
                <a:cs typeface="Arial" panose="020B0604020202020204" pitchFamily="34" charset="0"/>
              </a:rPr>
              <a:t>Touch Screens </a:t>
            </a:r>
            <a:r>
              <a:rPr lang="en-US" sz="1550" dirty="0">
                <a:cs typeface="Arial" panose="020B0604020202020204" pitchFamily="34" charset="0"/>
              </a:rPr>
              <a:t>– With this the user can choose an option by simply touching the button/icon on the screen. The selection is automatically made without the need for any pointing device.</a:t>
            </a:r>
          </a:p>
          <a:p>
            <a:pPr marL="285750" indent="-285750" eaLnBrk="1" hangingPunct="1">
              <a:buClr>
                <a:srgbClr val="00B050"/>
              </a:buClr>
              <a:buSzPct val="68000"/>
              <a:buFont typeface="Wingdings 3" panose="05040102010807070707" pitchFamily="18" charset="2"/>
              <a:buChar char=""/>
              <a:defRPr/>
            </a:pPr>
            <a:r>
              <a:rPr lang="en-US" sz="1550" b="1" dirty="0">
                <a:cs typeface="Arial" panose="020B0604020202020204" pitchFamily="34" charset="0"/>
              </a:rPr>
              <a:t>Uses – </a:t>
            </a:r>
            <a:r>
              <a:rPr lang="en-US" sz="1550" dirty="0">
                <a:cs typeface="Arial" panose="020B0604020202020204" pitchFamily="34" charset="0"/>
              </a:rPr>
              <a:t>Used for Self-Service tills e.g. ATM’s, Supermarkets, EPOS, Airports or petrol stations, where the user just touches the screen to make a choice like fuel and payment method.</a:t>
            </a:r>
          </a:p>
          <a:p>
            <a:pPr marL="285750" indent="-285750" eaLnBrk="1" hangingPunct="1">
              <a:buClr>
                <a:srgbClr val="00B050"/>
              </a:buClr>
              <a:buSzPct val="68000"/>
              <a:buFont typeface="Wingdings 3" panose="05040102010807070707" pitchFamily="18" charset="2"/>
              <a:buChar char=""/>
              <a:defRPr/>
            </a:pPr>
            <a:r>
              <a:rPr lang="en-US" sz="1550" dirty="0">
                <a:cs typeface="Arial" panose="020B0604020202020204" pitchFamily="34" charset="0"/>
              </a:rPr>
              <a:t>PDA’s, Smart phones, and Sat-</a:t>
            </a:r>
            <a:r>
              <a:rPr lang="en-US" sz="1550" dirty="0" err="1">
                <a:cs typeface="Arial" panose="020B0604020202020204" pitchFamily="34" charset="0"/>
              </a:rPr>
              <a:t>Navs</a:t>
            </a:r>
            <a:r>
              <a:rPr lang="en-US" sz="1550" dirty="0">
                <a:cs typeface="Arial" panose="020B0604020202020204" pitchFamily="34" charset="0"/>
              </a:rPr>
              <a:t>.</a:t>
            </a:r>
          </a:p>
          <a:p>
            <a:pPr marL="285750" indent="-285750" eaLnBrk="1" hangingPunct="1">
              <a:buClr>
                <a:srgbClr val="00B050"/>
              </a:buClr>
              <a:buSzPct val="68000"/>
              <a:buFont typeface="Wingdings 3" panose="05040102010807070707" pitchFamily="18" charset="2"/>
              <a:buChar char=""/>
              <a:defRPr/>
            </a:pPr>
            <a:r>
              <a:rPr lang="en-US" sz="1550" dirty="0">
                <a:cs typeface="Arial" panose="020B0604020202020204" pitchFamily="34" charset="0"/>
              </a:rPr>
              <a:t>Interactive whiteboards are large touch screens.</a:t>
            </a:r>
          </a:p>
          <a:p>
            <a:pPr marL="285750" indent="-285750" eaLnBrk="1" hangingPunct="1">
              <a:buClr>
                <a:srgbClr val="00B050"/>
              </a:buClr>
              <a:buSzPct val="68000"/>
              <a:buFont typeface="Wingdings 3" panose="05040102010807070707" pitchFamily="18" charset="2"/>
              <a:buChar char=""/>
              <a:defRPr/>
            </a:pPr>
            <a:r>
              <a:rPr lang="en-US" sz="1550" dirty="0">
                <a:cs typeface="Arial" panose="020B0604020202020204" pitchFamily="34" charset="0"/>
              </a:rPr>
              <a:t>Computer based training (CBT) where touch screens are used to select answers.</a:t>
            </a:r>
          </a:p>
          <a:p>
            <a:pPr marL="285750" indent="-285750" eaLnBrk="1" hangingPunct="1">
              <a:buClr>
                <a:srgbClr val="00B050"/>
              </a:buClr>
              <a:buSzPct val="68000"/>
              <a:buFont typeface="Wingdings 3" panose="05040102010807070707" pitchFamily="18" charset="2"/>
              <a:buChar char=""/>
              <a:defRPr/>
            </a:pPr>
            <a:r>
              <a:rPr lang="en-US" sz="1550" b="1" dirty="0">
                <a:cs typeface="Arial" panose="020B0604020202020204" pitchFamily="34" charset="0"/>
              </a:rPr>
              <a:t>Advantages – </a:t>
            </a:r>
            <a:r>
              <a:rPr lang="en-US" sz="1550" dirty="0">
                <a:cs typeface="Arial" panose="020B0604020202020204" pitchFamily="34" charset="0"/>
              </a:rPr>
              <a:t>Faster entry of options than a keyboard or mouse.</a:t>
            </a:r>
          </a:p>
          <a:p>
            <a:pPr marL="620713" lvl="1" indent="-285750" eaLnBrk="1" hangingPunct="1">
              <a:buClr>
                <a:srgbClr val="00B050"/>
              </a:buClr>
              <a:buSzPct val="68000"/>
              <a:buFont typeface="Wingdings 3" panose="05040102010807070707" pitchFamily="18" charset="2"/>
              <a:buChar char=""/>
              <a:defRPr/>
            </a:pPr>
            <a:r>
              <a:rPr lang="en-US" sz="1550" dirty="0">
                <a:cs typeface="Arial" panose="020B0604020202020204" pitchFamily="34" charset="0"/>
              </a:rPr>
              <a:t>User friendly and no training necessary.</a:t>
            </a:r>
          </a:p>
          <a:p>
            <a:pPr marL="620713" lvl="1" indent="-285750" eaLnBrk="1" hangingPunct="1">
              <a:buClr>
                <a:srgbClr val="00B050"/>
              </a:buClr>
              <a:buSzPct val="68000"/>
              <a:buFont typeface="Wingdings 3" panose="05040102010807070707" pitchFamily="18" charset="2"/>
              <a:buChar char=""/>
              <a:defRPr/>
            </a:pPr>
            <a:r>
              <a:rPr lang="en-US" sz="1550" dirty="0">
                <a:cs typeface="Arial" panose="020B0604020202020204" pitchFamily="34" charset="0"/>
              </a:rPr>
              <a:t>Tamper proof to prevent keying in information that is not wanted, e.g. unmanned ticket booths.</a:t>
            </a:r>
          </a:p>
          <a:p>
            <a:pPr marL="285750" indent="-285750" eaLnBrk="1" hangingPunct="1">
              <a:buClr>
                <a:srgbClr val="00B050"/>
              </a:buClr>
              <a:buSzPct val="68000"/>
              <a:buFont typeface="Wingdings 3" panose="05040102010807070707" pitchFamily="18" charset="2"/>
              <a:buChar char=""/>
              <a:defRPr/>
            </a:pPr>
            <a:r>
              <a:rPr lang="en-US" sz="1550" b="1" dirty="0">
                <a:cs typeface="Arial" panose="020B0604020202020204" pitchFamily="34" charset="0"/>
              </a:rPr>
              <a:t>Disadvantages</a:t>
            </a:r>
            <a:r>
              <a:rPr lang="en-US" sz="1550" dirty="0">
                <a:cs typeface="Arial" panose="020B0604020202020204" pitchFamily="34" charset="0"/>
              </a:rPr>
              <a:t> – There is a limited number of options available.</a:t>
            </a:r>
          </a:p>
          <a:p>
            <a:pPr marL="620713" lvl="1" indent="-285750" eaLnBrk="1" hangingPunct="1">
              <a:buClr>
                <a:srgbClr val="00B050"/>
              </a:buClr>
              <a:buSzPct val="68000"/>
              <a:buFont typeface="Wingdings 3" panose="05040102010807070707" pitchFamily="18" charset="2"/>
              <a:buChar char=""/>
              <a:defRPr/>
            </a:pPr>
            <a:r>
              <a:rPr lang="en-US" sz="1550" dirty="0">
                <a:cs typeface="Arial" panose="020B0604020202020204" pitchFamily="34" charset="0"/>
              </a:rPr>
              <a:t>Using them frequently can lead to RSI and muscle strain.</a:t>
            </a:r>
          </a:p>
          <a:p>
            <a:pPr marL="620713" lvl="1" indent="-285750" eaLnBrk="1" hangingPunct="1">
              <a:buClr>
                <a:srgbClr val="00B050"/>
              </a:buClr>
              <a:buSzPct val="68000"/>
              <a:buFont typeface="Wingdings 3" panose="05040102010807070707" pitchFamily="18" charset="2"/>
              <a:buChar char=""/>
              <a:defRPr/>
            </a:pPr>
            <a:r>
              <a:rPr lang="en-US" sz="1550" dirty="0">
                <a:cs typeface="Arial" panose="020B0604020202020204" pitchFamily="34" charset="0"/>
              </a:rPr>
              <a:t>They get dirty easily from constant touching.</a:t>
            </a:r>
            <a:endParaRPr lang="en-GB" sz="1550" dirty="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3850" y="5373688"/>
            <a:ext cx="2819400" cy="104775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59338" y="5319713"/>
            <a:ext cx="1873250" cy="1158875"/>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276600" y="5334000"/>
            <a:ext cx="1506538" cy="1144588"/>
          </a:xfrm>
          <a:prstGeom prst="rect">
            <a:avLst/>
          </a:prstGeom>
          <a:effectLst>
            <a:outerShdw blurRad="152400" dist="38100" dir="2700000" sx="105000" sy="105000" algn="tl" rotWithShape="0">
              <a:prstClr val="black">
                <a:alpha val="40000"/>
              </a:prstClr>
            </a:outerShdw>
          </a:effectLst>
        </p:spPr>
      </p:pic>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286506" y="1052736"/>
          <a:ext cx="1605974" cy="5437821"/>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05974"/>
              </a:tblGrid>
              <a:tr h="399347">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38474">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Used to be a common desktop piece of hardware everyone had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There is an App for that.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3D scanners are becoming more popular.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Think of how a 3D scanner and 3D printer could be combined.</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Document scanners can do 100 pages or more at a time.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90115"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1079500"/>
            <a:ext cx="1498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36538" y="1052513"/>
            <a:ext cx="6999287" cy="4330700"/>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530" b="1" dirty="0">
                <a:cs typeface="Arial" panose="020B0604020202020204" pitchFamily="34" charset="0"/>
              </a:rPr>
              <a:t>Scanner </a:t>
            </a:r>
            <a:r>
              <a:rPr lang="en-US" sz="1530" dirty="0">
                <a:cs typeface="Arial" panose="020B0604020202020204" pitchFamily="34" charset="0"/>
              </a:rPr>
              <a:t>are used to enter information on hard copy (text documents, photographs, pages of a book) into a computer for manipulation. The common type is flat bed which is made up of a glass panel and lid. The hard copy document is scanned by a light source and produces a computer readable image for manipulation using a drawing package, or OCR (Optical Character Recognition) so it can be placed in a word processing, DTP or Presentation package. Some scanners are more specific like a barcode or optical mark reader.</a:t>
            </a:r>
          </a:p>
          <a:p>
            <a:pPr marL="285750" indent="-285750" eaLnBrk="1" hangingPunct="1">
              <a:buClr>
                <a:srgbClr val="00B050"/>
              </a:buClr>
              <a:buSzPct val="68000"/>
              <a:buFont typeface="Wingdings 3" panose="05040102010807070707" pitchFamily="18" charset="2"/>
              <a:buChar char=""/>
              <a:defRPr/>
            </a:pPr>
            <a:r>
              <a:rPr lang="en-US" sz="1530" b="1" dirty="0">
                <a:cs typeface="Arial" panose="020B0604020202020204" pitchFamily="34" charset="0"/>
              </a:rPr>
              <a:t>Uses – </a:t>
            </a:r>
            <a:r>
              <a:rPr lang="en-US" sz="1530" dirty="0">
                <a:cs typeface="Arial" panose="020B0604020202020204" pitchFamily="34" charset="0"/>
              </a:rPr>
              <a:t>Used to scan in documents and covert them to a usable format.</a:t>
            </a:r>
          </a:p>
          <a:p>
            <a:pPr marL="285750" indent="-285750" eaLnBrk="1" hangingPunct="1">
              <a:buClr>
                <a:srgbClr val="00B050"/>
              </a:buClr>
              <a:buSzPct val="68000"/>
              <a:buFont typeface="Wingdings 3" panose="05040102010807070707" pitchFamily="18" charset="2"/>
              <a:buChar char=""/>
              <a:defRPr/>
            </a:pPr>
            <a:r>
              <a:rPr lang="en-US" sz="1530" dirty="0">
                <a:cs typeface="Arial" panose="020B0604020202020204" pitchFamily="34" charset="0"/>
              </a:rPr>
              <a:t>Old and valuable books can be scanned, thus protecting the originals from damage or producing records of paper copies.</a:t>
            </a:r>
          </a:p>
          <a:p>
            <a:pPr marL="285750" indent="-285750" eaLnBrk="1" hangingPunct="1">
              <a:buClr>
                <a:srgbClr val="00B050"/>
              </a:buClr>
              <a:buSzPct val="68000"/>
              <a:buFont typeface="Wingdings 3" panose="05040102010807070707" pitchFamily="18" charset="2"/>
              <a:buChar char=""/>
              <a:defRPr/>
            </a:pPr>
            <a:r>
              <a:rPr lang="en-US" sz="1530" dirty="0">
                <a:cs typeface="Arial" panose="020B0604020202020204" pitchFamily="34" charset="0"/>
              </a:rPr>
              <a:t>Non-digital photographs need to be scanned if they are to be stored on computer.</a:t>
            </a:r>
          </a:p>
          <a:p>
            <a:pPr marL="285750" indent="-285750" eaLnBrk="1" hangingPunct="1">
              <a:buClr>
                <a:srgbClr val="00B050"/>
              </a:buClr>
              <a:buSzPct val="68000"/>
              <a:buFont typeface="Wingdings 3" panose="05040102010807070707" pitchFamily="18" charset="2"/>
              <a:buChar char=""/>
              <a:defRPr/>
            </a:pPr>
            <a:r>
              <a:rPr lang="en-US" sz="1530" b="1" dirty="0">
                <a:cs typeface="Arial" panose="020B0604020202020204" pitchFamily="34" charset="0"/>
              </a:rPr>
              <a:t>Advantages – </a:t>
            </a:r>
            <a:r>
              <a:rPr lang="en-US" sz="1530" dirty="0">
                <a:cs typeface="Arial" panose="020B0604020202020204" pitchFamily="34" charset="0"/>
              </a:rPr>
              <a:t>Images can be stored for editing.</a:t>
            </a:r>
          </a:p>
          <a:p>
            <a:pPr marL="742950" lvl="1" indent="-285750" eaLnBrk="1" hangingPunct="1">
              <a:buClr>
                <a:srgbClr val="00B050"/>
              </a:buClr>
              <a:buSzPct val="68000"/>
              <a:buFont typeface="Wingdings 3" panose="05040102010807070707" pitchFamily="18" charset="2"/>
              <a:buChar char=""/>
              <a:defRPr/>
            </a:pPr>
            <a:r>
              <a:rPr lang="en-US" sz="1530" dirty="0">
                <a:cs typeface="Arial" panose="020B0604020202020204" pitchFamily="34" charset="0"/>
              </a:rPr>
              <a:t>Much faster and more accurate, no typing errors, than typing. </a:t>
            </a:r>
          </a:p>
          <a:p>
            <a:pPr marL="742950" lvl="1" indent="-285750" eaLnBrk="1" hangingPunct="1">
              <a:buClr>
                <a:srgbClr val="00B050"/>
              </a:buClr>
              <a:buSzPct val="68000"/>
              <a:buFont typeface="Wingdings 3" panose="05040102010807070707" pitchFamily="18" charset="2"/>
              <a:buChar char=""/>
              <a:defRPr/>
            </a:pPr>
            <a:r>
              <a:rPr lang="en-US" sz="1530" dirty="0">
                <a:cs typeface="Arial" panose="020B0604020202020204" pitchFamily="34" charset="0"/>
              </a:rPr>
              <a:t>It is possible to recover lost documents and photos by scanning them.</a:t>
            </a:r>
          </a:p>
          <a:p>
            <a:pPr marL="285750" indent="-285750" eaLnBrk="1" hangingPunct="1">
              <a:buClr>
                <a:srgbClr val="00B050"/>
              </a:buClr>
              <a:buSzPct val="68000"/>
              <a:buFont typeface="Wingdings 3" panose="05040102010807070707" pitchFamily="18" charset="2"/>
              <a:buChar char=""/>
              <a:defRPr/>
            </a:pPr>
            <a:r>
              <a:rPr lang="en-US" sz="1530" b="1" dirty="0">
                <a:cs typeface="Arial" panose="020B0604020202020204" pitchFamily="34" charset="0"/>
              </a:rPr>
              <a:t>Disadvantages</a:t>
            </a:r>
            <a:r>
              <a:rPr lang="en-US" sz="1530" dirty="0">
                <a:cs typeface="Arial" panose="020B0604020202020204" pitchFamily="34" charset="0"/>
              </a:rPr>
              <a:t> – The quality can be limited, depending on the scanner and will never be as good as the original quality.</a:t>
            </a:r>
            <a:endParaRPr lang="en-GB" sz="1530" dirty="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92350" y="5589588"/>
            <a:ext cx="1343025" cy="984250"/>
          </a:xfrm>
          <a:prstGeom prst="rect">
            <a:avLst/>
          </a:prstGeom>
          <a:effectLst>
            <a:outerShdw blurRad="152400" dist="38100" dir="2700000" sx="105000" sy="105000" algn="tl" rotWithShape="0">
              <a:prstClr val="black">
                <a:alpha val="40000"/>
              </a:prstClr>
            </a:outerShdw>
          </a:effectLst>
        </p:spPr>
      </p:pic>
      <p:pic>
        <p:nvPicPr>
          <p:cNvPr id="3" name="Picture 2" descr="http://s1.www.scan2docx.com/img/product_photos/document_scanner_a4_left_zoo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025" y="5589588"/>
            <a:ext cx="950913" cy="984250"/>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288" y="5589588"/>
            <a:ext cx="1562100" cy="1046162"/>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95888" y="5589588"/>
            <a:ext cx="1420812" cy="987425"/>
          </a:xfrm>
          <a:prstGeom prst="rect">
            <a:avLst/>
          </a:prstGeom>
          <a:effectLst>
            <a:outerShdw blurRad="152400" dist="38100" dir="2700000" sx="105000" sy="105000" algn="tl" rotWithShape="0">
              <a:prstClr val="black">
                <a:alpha val="40000"/>
              </a:prstClr>
            </a:outerShdw>
          </a:effec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241138" y="1052736"/>
          <a:ext cx="1619870" cy="5619949"/>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19870"/>
              </a:tblGrid>
              <a:tr h="386533">
                <a:tc>
                  <a:txBody>
                    <a:bodyPr/>
                    <a:lstStyle/>
                    <a:p>
                      <a:pPr>
                        <a:spcAft>
                          <a:spcPts val="0"/>
                        </a:spcAft>
                      </a:pPr>
                      <a:endParaRPr lang="en-GB" sz="147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How you could use a voice dictation program.</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Voice quality on cheap </a:t>
                      </a:r>
                      <a:r>
                        <a:rPr lang="en-GB" sz="1470" baseline="0" dirty="0" err="1" smtClean="0">
                          <a:solidFill>
                            <a:schemeClr val="tx1"/>
                          </a:solidFill>
                          <a:effectLst/>
                          <a:latin typeface="Arial" pitchFamily="34" charset="0"/>
                          <a:ea typeface="Times New Roman"/>
                          <a:cs typeface="Arial" pitchFamily="34" charset="0"/>
                        </a:rPr>
                        <a:t>mics</a:t>
                      </a:r>
                      <a:r>
                        <a:rPr lang="en-GB" sz="1470" baseline="0" dirty="0" smtClean="0">
                          <a:solidFill>
                            <a:schemeClr val="tx1"/>
                          </a:solidFill>
                          <a:effectLst/>
                          <a:latin typeface="Arial" pitchFamily="34" charset="0"/>
                          <a:ea typeface="Times New Roman"/>
                          <a:cs typeface="Arial" pitchFamily="34" charset="0"/>
                        </a:rPr>
                        <a:t> when </a:t>
                      </a:r>
                      <a:r>
                        <a:rPr lang="en-GB" sz="1470" baseline="0" dirty="0" err="1" smtClean="0">
                          <a:solidFill>
                            <a:schemeClr val="tx1"/>
                          </a:solidFill>
                          <a:effectLst/>
                          <a:latin typeface="Arial" pitchFamily="34" charset="0"/>
                          <a:ea typeface="Times New Roman"/>
                          <a:cs typeface="Arial" pitchFamily="34" charset="0"/>
                        </a:rPr>
                        <a:t>skyping</a:t>
                      </a:r>
                      <a:r>
                        <a:rPr lang="en-GB" sz="1470" baseline="0" dirty="0" smtClean="0">
                          <a:solidFill>
                            <a:schemeClr val="tx1"/>
                          </a:solidFill>
                          <a:effectLst/>
                          <a:latin typeface="Arial" pitchFamily="34" charset="0"/>
                          <a:ea typeface="Times New Roman"/>
                          <a:cs typeface="Arial" pitchFamily="34" charset="0"/>
                        </a:rPr>
                        <a:t>.</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How they are integrated to laptops but not PC’s.</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The people who talk to the earphone cable in the street.</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How your earphones are also microphones if you plug them into the other socket.</a:t>
                      </a:r>
                      <a:endParaRPr lang="en-GB" sz="147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92163"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1052513"/>
            <a:ext cx="14398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2413" y="1052513"/>
            <a:ext cx="6943725" cy="5576887"/>
          </a:xfrm>
          <a:prstGeom prst="rect">
            <a:avLst/>
          </a:prstGeom>
        </p:spPr>
        <p:txBody>
          <a:bodyPr>
            <a:spAutoFit/>
          </a:bodyPr>
          <a:lstStyle/>
          <a:p>
            <a:pPr marL="285750" indent="-285750" eaLnBrk="1" hangingPunct="1">
              <a:buClr>
                <a:srgbClr val="00B050"/>
              </a:buClr>
              <a:buSzPct val="68000"/>
              <a:buFont typeface="Wingdings 3" panose="05040102010807070707" pitchFamily="18" charset="2"/>
              <a:buChar char=""/>
              <a:defRPr/>
            </a:pPr>
            <a:r>
              <a:rPr lang="en-US" sz="1620" b="1" dirty="0">
                <a:cs typeface="Arial" panose="020B0604020202020204" pitchFamily="34" charset="0"/>
              </a:rPr>
              <a:t>Microphones </a:t>
            </a:r>
            <a:r>
              <a:rPr lang="en-US" sz="1620" dirty="0">
                <a:cs typeface="Arial" panose="020B0604020202020204" pitchFamily="34" charset="0"/>
              </a:rPr>
              <a:t>can be connected directly to the computer. Sounds can be inputted and then manipulated. The input sound is converted to an analogue signal and then converted to a digital signal. The computers sound card does this automatically </a:t>
            </a:r>
            <a:r>
              <a:rPr lang="en-US" sz="1620" b="1" dirty="0">
                <a:cs typeface="Arial" panose="020B0604020202020204" pitchFamily="34" charset="0"/>
              </a:rPr>
              <a:t>(ADC)</a:t>
            </a:r>
            <a:r>
              <a:rPr lang="en-US" sz="1620" dirty="0">
                <a:cs typeface="Arial" panose="020B0604020202020204" pitchFamily="34" charset="0"/>
              </a:rPr>
              <a:t>.</a:t>
            </a:r>
          </a:p>
          <a:p>
            <a:pPr marL="285750" indent="-285750" eaLnBrk="1" hangingPunct="1">
              <a:buClr>
                <a:srgbClr val="00B050"/>
              </a:buClr>
              <a:buSzPct val="68000"/>
              <a:buFont typeface="Wingdings 3" panose="05040102010807070707" pitchFamily="18" charset="2"/>
              <a:buChar char=""/>
              <a:defRPr/>
            </a:pPr>
            <a:r>
              <a:rPr lang="en-US" sz="1620" b="1" dirty="0">
                <a:cs typeface="Arial" panose="020B0604020202020204" pitchFamily="34" charset="0"/>
              </a:rPr>
              <a:t>Uses – </a:t>
            </a:r>
            <a:r>
              <a:rPr lang="en-US" sz="1620" dirty="0">
                <a:cs typeface="Arial" panose="020B0604020202020204" pitchFamily="34" charset="0"/>
              </a:rPr>
              <a:t>They are used to input speech/sounds to be used in various applications e.g. presentations, film and music sampling, special effects.</a:t>
            </a:r>
          </a:p>
          <a:p>
            <a:pPr marL="285750" indent="-285750" eaLnBrk="1" hangingPunct="1">
              <a:buClr>
                <a:srgbClr val="00B050"/>
              </a:buClr>
              <a:buSzPct val="68000"/>
              <a:buFont typeface="Wingdings 3" panose="05040102010807070707" pitchFamily="18" charset="2"/>
              <a:buChar char=""/>
              <a:defRPr/>
            </a:pPr>
            <a:r>
              <a:rPr lang="en-US" sz="1620" dirty="0">
                <a:cs typeface="Arial" panose="020B0604020202020204" pitchFamily="34" charset="0"/>
              </a:rPr>
              <a:t>They are used in voice recognition software which have a number of purposes:</a:t>
            </a:r>
          </a:p>
          <a:p>
            <a:pPr marL="742950" lvl="1" indent="-285750" eaLnBrk="1" hangingPunct="1">
              <a:buClr>
                <a:srgbClr val="00B050"/>
              </a:buClr>
              <a:buSzPct val="68000"/>
              <a:buFont typeface="Wingdings 3" panose="05040102010807070707" pitchFamily="18" charset="2"/>
              <a:buChar char=""/>
              <a:defRPr/>
            </a:pPr>
            <a:r>
              <a:rPr lang="en-US" sz="1620" dirty="0">
                <a:cs typeface="Arial" panose="020B0604020202020204" pitchFamily="34" charset="0"/>
              </a:rPr>
              <a:t>Conversion of speech into text for use in a word processor.</a:t>
            </a:r>
          </a:p>
          <a:p>
            <a:pPr marL="742950" lvl="1" indent="-285750" eaLnBrk="1" hangingPunct="1">
              <a:buClr>
                <a:srgbClr val="00B050"/>
              </a:buClr>
              <a:buSzPct val="68000"/>
              <a:buFont typeface="Wingdings 3" panose="05040102010807070707" pitchFamily="18" charset="2"/>
              <a:buChar char=""/>
              <a:defRPr/>
            </a:pPr>
            <a:r>
              <a:rPr lang="en-US" sz="1620" dirty="0">
                <a:cs typeface="Arial" panose="020B0604020202020204" pitchFamily="34" charset="0"/>
              </a:rPr>
              <a:t>Recognition of commands like voice activated cars or </a:t>
            </a:r>
            <a:r>
              <a:rPr lang="en-US" sz="1620" dirty="0" err="1">
                <a:cs typeface="Arial" panose="020B0604020202020204" pitchFamily="34" charset="0"/>
              </a:rPr>
              <a:t>Siri</a:t>
            </a:r>
            <a:r>
              <a:rPr lang="en-US" sz="1620" dirty="0">
                <a:cs typeface="Arial" panose="020B0604020202020204" pitchFamily="34" charset="0"/>
              </a:rPr>
              <a:t>.</a:t>
            </a:r>
          </a:p>
          <a:p>
            <a:pPr marL="285750" indent="-285750" eaLnBrk="1" hangingPunct="1">
              <a:buClr>
                <a:srgbClr val="00B050"/>
              </a:buClr>
              <a:buSzPct val="68000"/>
              <a:buFont typeface="Wingdings 3" panose="05040102010807070707" pitchFamily="18" charset="2"/>
              <a:buChar char=""/>
              <a:defRPr/>
            </a:pPr>
            <a:r>
              <a:rPr lang="en-US" sz="1620" b="1" dirty="0">
                <a:cs typeface="Arial" panose="020B0604020202020204" pitchFamily="34" charset="0"/>
              </a:rPr>
              <a:t>Advantages – </a:t>
            </a:r>
            <a:r>
              <a:rPr lang="en-US" sz="1620" dirty="0">
                <a:cs typeface="Arial" panose="020B0604020202020204" pitchFamily="34" charset="0"/>
              </a:rPr>
              <a:t>It is faster to read in text than to type it with a keyboard.</a:t>
            </a:r>
          </a:p>
          <a:p>
            <a:pPr marL="620713" lvl="1" indent="-285750" eaLnBrk="1" hangingPunct="1">
              <a:buClr>
                <a:srgbClr val="00B050"/>
              </a:buClr>
              <a:buSzPct val="68000"/>
              <a:buFont typeface="Wingdings 3" panose="05040102010807070707" pitchFamily="18" charset="2"/>
              <a:buChar char=""/>
              <a:defRPr/>
            </a:pPr>
            <a:r>
              <a:rPr lang="en-US" sz="1620" dirty="0">
                <a:cs typeface="Arial" panose="020B0604020202020204" pitchFamily="34" charset="0"/>
              </a:rPr>
              <a:t>Using specialist manipulation software it is possible to edit sounds in real time instead of using live studio techniques.</a:t>
            </a:r>
          </a:p>
          <a:p>
            <a:pPr marL="620713" lvl="1" indent="-285750" eaLnBrk="1" hangingPunct="1">
              <a:buClr>
                <a:srgbClr val="00B050"/>
              </a:buClr>
              <a:buSzPct val="68000"/>
              <a:buFont typeface="Wingdings 3" panose="05040102010807070707" pitchFamily="18" charset="2"/>
              <a:buChar char=""/>
              <a:defRPr/>
            </a:pPr>
            <a:r>
              <a:rPr lang="en-US" sz="1620" dirty="0">
                <a:cs typeface="Arial" panose="020B0604020202020204" pitchFamily="34" charset="0"/>
              </a:rPr>
              <a:t>If used in voice activation then it is more secure than passwords also reducing the need for drivers to remove their hands from steering. </a:t>
            </a:r>
          </a:p>
          <a:p>
            <a:pPr marL="285750" indent="-285750" eaLnBrk="1" hangingPunct="1">
              <a:buClr>
                <a:srgbClr val="00B050"/>
              </a:buClr>
              <a:buSzPct val="68000"/>
              <a:buFont typeface="Wingdings 3" panose="05040102010807070707" pitchFamily="18" charset="2"/>
              <a:buChar char=""/>
              <a:defRPr/>
            </a:pPr>
            <a:r>
              <a:rPr lang="en-US" sz="1620" b="1" dirty="0">
                <a:cs typeface="Arial" panose="020B0604020202020204" pitchFamily="34" charset="0"/>
              </a:rPr>
              <a:t>Disadvantages</a:t>
            </a:r>
            <a:r>
              <a:rPr lang="en-US" sz="1620" dirty="0">
                <a:cs typeface="Arial" panose="020B0604020202020204" pitchFamily="34" charset="0"/>
              </a:rPr>
              <a:t> – Sound files take up computer space and memory.</a:t>
            </a:r>
          </a:p>
          <a:p>
            <a:pPr marL="620713" lvl="1" indent="-285750" eaLnBrk="1" hangingPunct="1">
              <a:buClr>
                <a:srgbClr val="00B050"/>
              </a:buClr>
              <a:buSzPct val="68000"/>
              <a:buFont typeface="Wingdings 3" panose="05040102010807070707" pitchFamily="18" charset="2"/>
              <a:buChar char=""/>
              <a:defRPr/>
            </a:pPr>
            <a:r>
              <a:rPr lang="en-US" sz="1620" dirty="0">
                <a:cs typeface="Arial" panose="020B0604020202020204" pitchFamily="34" charset="0"/>
              </a:rPr>
              <a:t>Voice recognition software is not as accurate as typing manually (think of words like </a:t>
            </a:r>
            <a:r>
              <a:rPr lang="en-US" sz="1620" dirty="0">
                <a:solidFill>
                  <a:srgbClr val="FF0000"/>
                </a:solidFill>
                <a:cs typeface="Arial" panose="020B0604020202020204" pitchFamily="34" charset="0"/>
              </a:rPr>
              <a:t>there</a:t>
            </a:r>
            <a:r>
              <a:rPr lang="en-US" sz="1620" dirty="0">
                <a:cs typeface="Arial" panose="020B0604020202020204" pitchFamily="34" charset="0"/>
              </a:rPr>
              <a:t> and </a:t>
            </a:r>
            <a:r>
              <a:rPr lang="en-US" sz="1620" dirty="0">
                <a:solidFill>
                  <a:srgbClr val="FF0000"/>
                </a:solidFill>
                <a:cs typeface="Arial" panose="020B0604020202020204" pitchFamily="34" charset="0"/>
              </a:rPr>
              <a:t>their</a:t>
            </a:r>
            <a:r>
              <a:rPr lang="en-US" sz="1620" dirty="0">
                <a:cs typeface="Arial" panose="020B0604020202020204" pitchFamily="34" charset="0"/>
              </a:rPr>
              <a:t> and </a:t>
            </a:r>
            <a:r>
              <a:rPr lang="en-US" sz="1620" dirty="0">
                <a:solidFill>
                  <a:srgbClr val="FF0000"/>
                </a:solidFill>
                <a:cs typeface="Arial" panose="020B0604020202020204" pitchFamily="34" charset="0"/>
              </a:rPr>
              <a:t>they’re</a:t>
            </a:r>
            <a:r>
              <a:rPr lang="en-US" sz="1620" dirty="0">
                <a:cs typeface="Arial" panose="020B0604020202020204" pitchFamily="34" charset="0"/>
              </a:rPr>
              <a:t>)</a:t>
            </a:r>
          </a:p>
          <a:p>
            <a:pPr marL="0" lvl="1" eaLnBrk="1" hangingPunct="1">
              <a:buClr>
                <a:srgbClr val="00B050"/>
              </a:buClr>
              <a:buSzPct val="68000"/>
              <a:defRPr/>
            </a:pPr>
            <a:r>
              <a:rPr lang="en-US" sz="1620" b="1" dirty="0">
                <a:solidFill>
                  <a:srgbClr val="FF0000"/>
                </a:solidFill>
                <a:cs typeface="Arial" panose="020B0604020202020204" pitchFamily="34" charset="0"/>
              </a:rPr>
              <a:t>P3.5 – Task 05 </a:t>
            </a:r>
            <a:r>
              <a:rPr lang="en-US" sz="1620" dirty="0">
                <a:solidFill>
                  <a:srgbClr val="FF0000"/>
                </a:solidFill>
                <a:cs typeface="Arial" panose="020B0604020202020204" pitchFamily="34" charset="0"/>
              </a:rPr>
              <a:t>– For the three proposal needs, outline and explain the Input Devices necessary to meet the school’s ICT purpose..</a:t>
            </a: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4000" dirty="0" smtClean="0">
                <a:ea typeface="+mj-ea"/>
              </a:rPr>
              <a:t>P3.5 – Peripherals – Input Devices</a:t>
            </a:r>
            <a:endParaRPr lang="en-GB" sz="3600" dirty="0" smtClean="0">
              <a:ea typeface="+mj-ea"/>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ChangeArrowheads="1"/>
          </p:cNvSpPr>
          <p:nvPr/>
        </p:nvSpPr>
        <p:spPr bwMode="auto">
          <a:xfrm>
            <a:off x="252413" y="1052513"/>
            <a:ext cx="864076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39738" indent="-439738">
              <a:tabLst>
                <a:tab pos="1792288" algn="l"/>
                <a:tab pos="2235200" algn="l"/>
                <a:tab pos="2776538" algn="l"/>
                <a:tab pos="6096000" algn="l"/>
              </a:tabLst>
              <a:defRPr>
                <a:solidFill>
                  <a:schemeClr val="tx1"/>
                </a:solidFill>
                <a:latin typeface="Arial" panose="020B0604020202020204" pitchFamily="34" charset="0"/>
              </a:defRPr>
            </a:lvl1pPr>
            <a:lvl2pPr marL="896938" indent="-439738">
              <a:tabLst>
                <a:tab pos="1792288" algn="l"/>
                <a:tab pos="2235200" algn="l"/>
                <a:tab pos="2776538" algn="l"/>
                <a:tab pos="6096000" algn="l"/>
              </a:tabLst>
              <a:defRPr>
                <a:solidFill>
                  <a:schemeClr val="tx1"/>
                </a:solidFill>
                <a:latin typeface="Arial" panose="020B0604020202020204" pitchFamily="34" charset="0"/>
              </a:defRPr>
            </a:lvl2pPr>
            <a:lvl3pPr marL="1143000" indent="-228600">
              <a:tabLst>
                <a:tab pos="1792288" algn="l"/>
                <a:tab pos="2235200" algn="l"/>
                <a:tab pos="2776538" algn="l"/>
                <a:tab pos="6096000" algn="l"/>
              </a:tabLst>
              <a:defRPr>
                <a:solidFill>
                  <a:schemeClr val="tx1"/>
                </a:solidFill>
                <a:latin typeface="Arial" panose="020B0604020202020204" pitchFamily="34" charset="0"/>
              </a:defRPr>
            </a:lvl3pPr>
            <a:lvl4pPr marL="1600200" indent="-228600">
              <a:tabLst>
                <a:tab pos="1792288" algn="l"/>
                <a:tab pos="2235200" algn="l"/>
                <a:tab pos="2776538" algn="l"/>
                <a:tab pos="6096000" algn="l"/>
              </a:tabLst>
              <a:defRPr>
                <a:solidFill>
                  <a:schemeClr val="tx1"/>
                </a:solidFill>
                <a:latin typeface="Arial" panose="020B0604020202020204" pitchFamily="34" charset="0"/>
              </a:defRPr>
            </a:lvl4pPr>
            <a:lvl5pPr marL="2057400" indent="-228600">
              <a:tabLst>
                <a:tab pos="1792288" algn="l"/>
                <a:tab pos="2235200" algn="l"/>
                <a:tab pos="2776538" algn="l"/>
                <a:tab pos="6096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92288" algn="l"/>
                <a:tab pos="2235200" algn="l"/>
                <a:tab pos="2776538" algn="l"/>
                <a:tab pos="6096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92288" algn="l"/>
                <a:tab pos="2235200" algn="l"/>
                <a:tab pos="2776538" algn="l"/>
                <a:tab pos="6096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92288" algn="l"/>
                <a:tab pos="2235200" algn="l"/>
                <a:tab pos="2776538" algn="l"/>
                <a:tab pos="6096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92288" algn="l"/>
                <a:tab pos="2235200" algn="l"/>
                <a:tab pos="2776538" algn="l"/>
                <a:tab pos="6096000" algn="l"/>
              </a:tabLs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GB" altLang="en-US" sz="2000">
                <a:cs typeface="Arial" panose="020B0604020202020204" pitchFamily="34" charset="0"/>
              </a:rPr>
              <a:t>On top of the hardware and software necessary to manage the 3 school tasks so that the software running on the hardware can connect effectively, be managed remotely and passively and problem areas can be reduced.</a:t>
            </a:r>
          </a:p>
          <a:p>
            <a:pPr eaLnBrk="1" hangingPunct="1">
              <a:buClr>
                <a:srgbClr val="00B050"/>
              </a:buClr>
              <a:buFont typeface="Wingdings 3" panose="05040102010807070707" pitchFamily="18" charset="2"/>
              <a:buChar char=""/>
            </a:pPr>
            <a:r>
              <a:rPr lang="en-IE" altLang="en-US" sz="2000">
                <a:cs typeface="Arial" panose="020B0604020202020204" pitchFamily="34" charset="0"/>
              </a:rPr>
              <a:t>For this task you will need to describe the Functions and Uses of the following network hardware and structures and justify their use within the school management project.</a:t>
            </a:r>
            <a:endParaRPr lang="en-GB" altLang="en-US" sz="2000">
              <a:cs typeface="Arial" panose="020B0604020202020204" pitchFamily="34" charset="0"/>
            </a:endParaRPr>
          </a:p>
          <a:p>
            <a:pPr eaLnBrk="1" hangingPunct="1">
              <a:buClr>
                <a:srgbClr val="00B050"/>
              </a:buClr>
              <a:buFont typeface="Wingdings 3" panose="05040102010807070707" pitchFamily="18" charset="2"/>
              <a:buChar char=""/>
            </a:pPr>
            <a:r>
              <a:rPr lang="en-GB" altLang="en-US" sz="2000">
                <a:cs typeface="Arial" panose="020B0604020202020204" pitchFamily="34" charset="0"/>
              </a:rPr>
              <a:t>Network equipment, i.e.:</a:t>
            </a:r>
          </a:p>
          <a:p>
            <a:pPr lvl="1" eaLnBrk="1" hangingPunct="1">
              <a:buClr>
                <a:srgbClr val="00B050"/>
              </a:buClr>
              <a:buFont typeface="Wingdings 3" panose="05040102010807070707" pitchFamily="18" charset="2"/>
              <a:buChar char=""/>
            </a:pPr>
            <a:r>
              <a:rPr lang="en-GB" altLang="en-US" sz="2000">
                <a:cs typeface="Arial" panose="020B0604020202020204" pitchFamily="34" charset="0"/>
              </a:rPr>
              <a:t>router</a:t>
            </a:r>
          </a:p>
          <a:p>
            <a:pPr lvl="1" eaLnBrk="1" hangingPunct="1">
              <a:buClr>
                <a:srgbClr val="00B050"/>
              </a:buClr>
              <a:buFont typeface="Wingdings 3" panose="05040102010807070707" pitchFamily="18" charset="2"/>
              <a:buChar char=""/>
            </a:pPr>
            <a:r>
              <a:rPr lang="en-GB" altLang="en-US" sz="2000">
                <a:cs typeface="Arial" panose="020B0604020202020204" pitchFamily="34" charset="0"/>
              </a:rPr>
              <a:t>cabling, e.g. Fibre, Twisted Pair, Coaxial</a:t>
            </a:r>
          </a:p>
          <a:p>
            <a:pPr lvl="1" eaLnBrk="1" hangingPunct="1">
              <a:buClr>
                <a:srgbClr val="00B050"/>
              </a:buClr>
              <a:buFont typeface="Wingdings 3" panose="05040102010807070707" pitchFamily="18" charset="2"/>
              <a:buChar char=""/>
            </a:pPr>
            <a:r>
              <a:rPr lang="en-GB" altLang="en-US" sz="2000">
                <a:cs typeface="Arial" panose="020B0604020202020204" pitchFamily="34" charset="0"/>
              </a:rPr>
              <a:t>server, e.g. Internet, File, Mail</a:t>
            </a:r>
          </a:p>
          <a:p>
            <a:pPr lvl="1" eaLnBrk="1" hangingPunct="1">
              <a:buClr>
                <a:srgbClr val="00B050"/>
              </a:buClr>
              <a:buFont typeface="Wingdings 3" panose="05040102010807070707" pitchFamily="18" charset="2"/>
              <a:buChar char=""/>
            </a:pPr>
            <a:r>
              <a:rPr lang="en-GB" altLang="en-US" sz="2000">
                <a:cs typeface="Arial" panose="020B0604020202020204" pitchFamily="34" charset="0"/>
              </a:rPr>
              <a:t>hub</a:t>
            </a:r>
          </a:p>
          <a:p>
            <a:pPr lvl="1" eaLnBrk="1" hangingPunct="1">
              <a:buClr>
                <a:srgbClr val="00B050"/>
              </a:buClr>
              <a:buFont typeface="Wingdings 3" panose="05040102010807070707" pitchFamily="18" charset="2"/>
              <a:buChar char=""/>
            </a:pPr>
            <a:r>
              <a:rPr lang="en-GB" altLang="en-US" sz="2000">
                <a:cs typeface="Arial" panose="020B0604020202020204" pitchFamily="34" charset="0"/>
              </a:rPr>
              <a:t>switch</a:t>
            </a:r>
          </a:p>
          <a:p>
            <a:pPr lvl="1" eaLnBrk="1" hangingPunct="1">
              <a:buClr>
                <a:srgbClr val="00B050"/>
              </a:buClr>
              <a:buFont typeface="Wingdings 3" panose="05040102010807070707" pitchFamily="18" charset="2"/>
              <a:buChar char=""/>
            </a:pPr>
            <a:r>
              <a:rPr lang="en-GB" altLang="en-US" sz="2000">
                <a:cs typeface="Arial" panose="020B0604020202020204" pitchFamily="34" charset="0"/>
              </a:rPr>
              <a:t>wireless adapters</a:t>
            </a:r>
          </a:p>
          <a:p>
            <a:pPr eaLnBrk="1" hangingPunct="1">
              <a:buClr>
                <a:srgbClr val="00B050"/>
              </a:buClr>
              <a:buFont typeface="Wingdings 3" panose="05040102010807070707" pitchFamily="18" charset="2"/>
              <a:buChar char=""/>
            </a:pPr>
            <a:r>
              <a:rPr lang="en-GB" altLang="en-US" sz="2000">
                <a:cs typeface="Arial" panose="020B0604020202020204" pitchFamily="34" charset="0"/>
              </a:rPr>
              <a:t>Types, e.g.:</a:t>
            </a:r>
          </a:p>
          <a:p>
            <a:pPr lvl="1" eaLnBrk="1" hangingPunct="1">
              <a:buClr>
                <a:srgbClr val="00B050"/>
              </a:buClr>
              <a:buFont typeface="Wingdings 3" panose="05040102010807070707" pitchFamily="18" charset="2"/>
              <a:buChar char=""/>
            </a:pPr>
            <a:r>
              <a:rPr lang="en-GB" altLang="en-US" sz="2000">
                <a:cs typeface="Arial" panose="020B0604020202020204" pitchFamily="34" charset="0"/>
              </a:rPr>
              <a:t>LAN, WAN, PAN</a:t>
            </a:r>
          </a:p>
          <a:p>
            <a:pPr eaLnBrk="1" hangingPunct="1">
              <a:buClr>
                <a:srgbClr val="00B050"/>
              </a:buClr>
              <a:buFont typeface="Wingdings 3" panose="05040102010807070707" pitchFamily="18" charset="2"/>
              <a:buChar char=""/>
            </a:pPr>
            <a:r>
              <a:rPr lang="en-GB" altLang="en-US" sz="2000">
                <a:cs typeface="Arial" panose="020B0604020202020204" pitchFamily="34" charset="0"/>
              </a:rPr>
              <a:t>Topologies, e.g.:</a:t>
            </a:r>
          </a:p>
          <a:p>
            <a:pPr lvl="1" eaLnBrk="1" hangingPunct="1">
              <a:buClr>
                <a:srgbClr val="00B050"/>
              </a:buClr>
              <a:buFont typeface="Wingdings 3" panose="05040102010807070707" pitchFamily="18" charset="2"/>
              <a:buChar char=""/>
            </a:pPr>
            <a:r>
              <a:rPr lang="en-GB" altLang="en-US" sz="2000">
                <a:cs typeface="Arial" panose="020B0604020202020204" pitchFamily="34" charset="0"/>
              </a:rPr>
              <a:t>Mesh, Ring, </a:t>
            </a:r>
            <a:r>
              <a:rPr lang="en-US" altLang="en-US" sz="2000">
                <a:cs typeface="Arial" panose="020B0604020202020204" pitchFamily="34" charset="0"/>
              </a:rPr>
              <a:t>Bus, Star</a:t>
            </a: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a:t>
            </a: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3"/>
          <p:cNvSpPr>
            <a:spLocks noChangeArrowheads="1"/>
          </p:cNvSpPr>
          <p:nvPr/>
        </p:nvSpPr>
        <p:spPr bwMode="auto">
          <a:xfrm>
            <a:off x="189298" y="1052736"/>
            <a:ext cx="6326918"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US" altLang="en-US" sz="2600" b="1" dirty="0">
                <a:solidFill>
                  <a:srgbClr val="FF0000"/>
                </a:solidFill>
                <a:cs typeface="Arial" panose="020B0604020202020204" pitchFamily="34" charset="0"/>
              </a:rPr>
              <a:t>Hubs</a:t>
            </a:r>
            <a:r>
              <a:rPr lang="en-US" altLang="en-US" sz="2600" dirty="0">
                <a:solidFill>
                  <a:srgbClr val="FF0000"/>
                </a:solidFill>
                <a:cs typeface="Arial" panose="020B0604020202020204" pitchFamily="34" charset="0"/>
              </a:rPr>
              <a:t> </a:t>
            </a:r>
            <a:r>
              <a:rPr lang="en-US" altLang="en-US" sz="2600" dirty="0">
                <a:cs typeface="Arial" panose="020B0604020202020204" pitchFamily="34" charset="0"/>
              </a:rPr>
              <a:t>are hardware devices that can have a number of devices or computers connected to them. They are often used to connect together a number of devices to form a LAN – e.g. a star network.</a:t>
            </a:r>
          </a:p>
          <a:p>
            <a:pPr eaLnBrk="1" hangingPunct="1">
              <a:buClr>
                <a:srgbClr val="00B050"/>
              </a:buClr>
              <a:buFont typeface="Wingdings 3" panose="05040102010807070707" pitchFamily="18" charset="2"/>
              <a:buChar char=""/>
            </a:pPr>
            <a:r>
              <a:rPr lang="en-US" altLang="en-US" sz="2600" dirty="0">
                <a:cs typeface="Arial" panose="020B0604020202020204" pitchFamily="34" charset="0"/>
              </a:rPr>
              <a:t>Its main task is to take any </a:t>
            </a:r>
            <a:r>
              <a:rPr lang="en-US" altLang="en-US" sz="2600" b="1" dirty="0">
                <a:solidFill>
                  <a:srgbClr val="FF0000"/>
                </a:solidFill>
                <a:cs typeface="Arial" panose="020B0604020202020204" pitchFamily="34" charset="0"/>
              </a:rPr>
              <a:t>data packet</a:t>
            </a:r>
            <a:r>
              <a:rPr lang="en-US" altLang="en-US" sz="2600" dirty="0">
                <a:cs typeface="Arial" panose="020B0604020202020204" pitchFamily="34" charset="0"/>
              </a:rPr>
              <a:t> (this is a group of data being transmitted) received at one of its ports and broadcast to </a:t>
            </a:r>
            <a:r>
              <a:rPr lang="en-US" altLang="en-US" sz="2600" b="1" dirty="0">
                <a:cs typeface="Arial" panose="020B0604020202020204" pitchFamily="34" charset="0"/>
              </a:rPr>
              <a:t>every</a:t>
            </a:r>
            <a:r>
              <a:rPr lang="en-US" altLang="en-US" sz="2600" dirty="0">
                <a:cs typeface="Arial" panose="020B0604020202020204" pitchFamily="34" charset="0"/>
              </a:rPr>
              <a:t> computer in the network. This essentially means that using a hub is not a very secure of efficient method of data distribution.</a:t>
            </a:r>
            <a:endParaRPr lang="en-GB" altLang="en-US" sz="2600" b="1" dirty="0">
              <a:cs typeface="Arial" panose="020B0604020202020204" pitchFamily="34" charset="0"/>
            </a:endParaRPr>
          </a:p>
        </p:txBody>
      </p:sp>
      <p:pic>
        <p:nvPicPr>
          <p:cNvPr id="96259" name="Picture 4" descr="http://www.wlancards.com/product/4-3-9-3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463" y="1239838"/>
            <a:ext cx="2198687"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6" descr="http://previews.123rf.com/images/eugenesergeev/eugenesergeev1210/eugenesergeev121001226/15787771-Large-network-hub-and-connected-Internet-cables-Selective-focus-Stock-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463" y="5013325"/>
            <a:ext cx="21986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Hub, Switch or Router Explained">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463" y="2128838"/>
            <a:ext cx="2198687"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8" descr="http://www.bbc.co.uk/staticarchive/a308aff74c1d62c4203530813b57080fc37681e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125" y="3573463"/>
            <a:ext cx="223202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3"/>
          <p:cNvSpPr>
            <a:spLocks noChangeArrowheads="1"/>
          </p:cNvSpPr>
          <p:nvPr/>
        </p:nvSpPr>
        <p:spPr bwMode="auto">
          <a:xfrm>
            <a:off x="189298" y="1052736"/>
            <a:ext cx="6326918"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US" altLang="en-US" sz="2100" b="1" dirty="0">
                <a:solidFill>
                  <a:srgbClr val="FF0000"/>
                </a:solidFill>
                <a:cs typeface="Arial" panose="020B0604020202020204" pitchFamily="34" charset="0"/>
              </a:rPr>
              <a:t>Switches</a:t>
            </a:r>
            <a:r>
              <a:rPr lang="en-US" altLang="en-US" sz="2100" b="1" dirty="0">
                <a:cs typeface="Arial" panose="020B0604020202020204" pitchFamily="34" charset="0"/>
              </a:rPr>
              <a:t> </a:t>
            </a:r>
            <a:r>
              <a:rPr lang="en-US" altLang="en-US" sz="2100" dirty="0">
                <a:cs typeface="Arial" panose="020B0604020202020204" pitchFamily="34" charset="0"/>
              </a:rPr>
              <a:t>are similar to hubs but are much more efficient in the way that they distribute data packets. As with hubs, they connect a number of devices or computers together to form a LAN.</a:t>
            </a:r>
          </a:p>
          <a:p>
            <a:pPr eaLnBrk="1" hangingPunct="1">
              <a:buClr>
                <a:srgbClr val="00B050"/>
              </a:buClr>
              <a:buFont typeface="Wingdings 3" panose="05040102010807070707" pitchFamily="18" charset="2"/>
              <a:buChar char=""/>
            </a:pPr>
            <a:r>
              <a:rPr lang="en-US" altLang="en-US" sz="2100" dirty="0">
                <a:cs typeface="Arial" panose="020B0604020202020204" pitchFamily="34" charset="0"/>
              </a:rPr>
              <a:t>However, unlike a hub, the switch checks the data packet received and works out its destination address (or addresses) and sends the data to the appropriate computer(s) </a:t>
            </a:r>
            <a:r>
              <a:rPr lang="en-US" altLang="en-US" sz="2100" i="1" dirty="0">
                <a:cs typeface="Arial" panose="020B0604020202020204" pitchFamily="34" charset="0"/>
              </a:rPr>
              <a:t>only,</a:t>
            </a:r>
            <a:r>
              <a:rPr lang="en-US" altLang="en-US" sz="2100" dirty="0">
                <a:cs typeface="Arial" panose="020B0604020202020204" pitchFamily="34" charset="0"/>
              </a:rPr>
              <a:t> This makes using a switch a more secure way of distributing data.</a:t>
            </a:r>
          </a:p>
          <a:p>
            <a:pPr eaLnBrk="1" hangingPunct="1">
              <a:buClr>
                <a:srgbClr val="00B050"/>
              </a:buClr>
              <a:buFont typeface="Wingdings 3" panose="05040102010807070707" pitchFamily="18" charset="2"/>
              <a:buChar char=""/>
            </a:pPr>
            <a:r>
              <a:rPr lang="en-US" altLang="en-US" sz="2100" dirty="0">
                <a:cs typeface="Arial" panose="020B0604020202020204" pitchFamily="34" charset="0"/>
              </a:rPr>
              <a:t>Each device or computer on a network has a </a:t>
            </a:r>
            <a:r>
              <a:rPr lang="en-US" altLang="en-US" sz="2100" b="1" dirty="0">
                <a:solidFill>
                  <a:srgbClr val="FF0000"/>
                </a:solidFill>
                <a:cs typeface="Arial" panose="020B0604020202020204" pitchFamily="34" charset="0"/>
              </a:rPr>
              <a:t>media access control (MAC)</a:t>
            </a:r>
            <a:r>
              <a:rPr lang="en-US" altLang="en-US" sz="2100" b="1" dirty="0">
                <a:cs typeface="Arial" panose="020B0604020202020204" pitchFamily="34" charset="0"/>
              </a:rPr>
              <a:t> </a:t>
            </a:r>
            <a:r>
              <a:rPr lang="en-US" altLang="en-US" sz="2100" dirty="0">
                <a:cs typeface="Arial" panose="020B0604020202020204" pitchFamily="34" charset="0"/>
              </a:rPr>
              <a:t> address that uniquely identifies it. Data packets sent to switches will have a MAC address identifying the source of the data and additional addresses identifying each device that should receive the data (see 4.1.2 for more on MAC addresses).</a:t>
            </a:r>
            <a:endParaRPr lang="en-GB" altLang="en-US" sz="2100" dirty="0">
              <a:cs typeface="Arial" panose="020B0604020202020204" pitchFamily="34" charset="0"/>
            </a:endParaRPr>
          </a:p>
        </p:txBody>
      </p:sp>
      <p:pic>
        <p:nvPicPr>
          <p:cNvPr id="2" name="Hub, Switch or Router Explained">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2149475"/>
            <a:ext cx="22320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8" descr="http://www.bbc.co.uk/staticarchive/a308aff74c1d62c4203530813b57080fc37681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125" y="3503613"/>
            <a:ext cx="223202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2" descr="http://webpage.pace.edu/ms16182p/networking/swit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192213"/>
            <a:ext cx="2232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4" descr="http://www.howtogeek.com/wp-content/uploads/2011/11/650x487x2011-11-29_132204.jpg.pagespeed.gp+jp+jw+pj+js+rj+rp+rw+ri+cp+md.ic.YkB_VGVq0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125" y="4868863"/>
            <a:ext cx="22320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3"/>
          <p:cNvSpPr>
            <a:spLocks noChangeArrowheads="1"/>
          </p:cNvSpPr>
          <p:nvPr/>
        </p:nvSpPr>
        <p:spPr bwMode="auto">
          <a:xfrm>
            <a:off x="225404" y="1082947"/>
            <a:ext cx="8667076"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US" altLang="en-US" sz="2100" b="1" dirty="0">
                <a:solidFill>
                  <a:srgbClr val="FF0000"/>
                </a:solidFill>
                <a:cs typeface="Arial" panose="020B0604020202020204" pitchFamily="34" charset="0"/>
              </a:rPr>
              <a:t>Bridges</a:t>
            </a:r>
            <a:r>
              <a:rPr lang="en-US" altLang="en-US" sz="2100" b="1" dirty="0">
                <a:cs typeface="Arial" panose="020B0604020202020204" pitchFamily="34" charset="0"/>
              </a:rPr>
              <a:t> </a:t>
            </a:r>
            <a:r>
              <a:rPr lang="en-US" altLang="en-US" sz="2100" dirty="0">
                <a:cs typeface="Arial" panose="020B0604020202020204" pitchFamily="34" charset="0"/>
              </a:rPr>
              <a:t>are devices that connect one LAN to another LAN that uses the same protocol (communication rules). They are often used to connect together different parts of  LAN so that they can function as a single LAN.</a:t>
            </a:r>
          </a:p>
          <a:p>
            <a:pPr eaLnBrk="1" hangingPunct="1">
              <a:buClr>
                <a:srgbClr val="00B050"/>
              </a:buClr>
              <a:buFont typeface="Wingdings 3" panose="05040102010807070707" pitchFamily="18" charset="2"/>
              <a:buChar char=""/>
            </a:pPr>
            <a:endParaRPr lang="en-US" altLang="en-US" sz="21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1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1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1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1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1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1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100" dirty="0">
              <a:cs typeface="Arial" panose="020B0604020202020204" pitchFamily="34" charset="0"/>
            </a:endParaRPr>
          </a:p>
          <a:p>
            <a:pPr eaLnBrk="1" hangingPunct="1">
              <a:buClr>
                <a:srgbClr val="00B050"/>
              </a:buClr>
              <a:buFont typeface="Wingdings 3" panose="05040102010807070707" pitchFamily="18" charset="2"/>
              <a:buChar char=""/>
            </a:pPr>
            <a:r>
              <a:rPr lang="en-US" altLang="en-US" sz="2100" dirty="0">
                <a:cs typeface="Arial" panose="020B0604020202020204" pitchFamily="34" charset="0"/>
              </a:rPr>
              <a:t>Bridges tend to be used to interconnected LAN’s (or parts of LAN’s) since sending out every data packet to all possible destinations would quickly flood larger networks with unnecessary traffic. For this reason a router is used to communicate with other networks, such as the internet.</a:t>
            </a:r>
            <a:endParaRPr lang="en-GB" altLang="en-US" sz="2100" dirty="0">
              <a:cs typeface="Arial" panose="020B0604020202020204" pitchFamily="34" charset="0"/>
            </a:endParaRPr>
          </a:p>
        </p:txBody>
      </p:sp>
      <p:sp>
        <p:nvSpPr>
          <p:cNvPr id="9" name="TextBox 8"/>
          <p:cNvSpPr txBox="1"/>
          <p:nvPr/>
        </p:nvSpPr>
        <p:spPr>
          <a:xfrm>
            <a:off x="3844925" y="2449513"/>
            <a:ext cx="1587500" cy="431800"/>
          </a:xfrm>
          <a:prstGeom prst="rect">
            <a:avLst/>
          </a:prstGeom>
          <a:solidFill>
            <a:schemeClr val="accent6">
              <a:lumMod val="60000"/>
              <a:lumOff val="40000"/>
            </a:schemeClr>
          </a:solidFill>
          <a:ln w="31750">
            <a:solidFill>
              <a:schemeClr val="accent4">
                <a:lumMod val="50000"/>
              </a:schemeClr>
            </a:solidFill>
          </a:ln>
        </p:spPr>
        <p:txBody>
          <a:bodyPr lIns="45720" rIns="45720" anchor="ctr"/>
          <a:lstStyle/>
          <a:p>
            <a:pPr algn="ctr" eaLnBrk="1" hangingPunct="1">
              <a:defRPr/>
            </a:pPr>
            <a:r>
              <a:rPr lang="en-US" b="1" dirty="0">
                <a:latin typeface="Arial" charset="0"/>
              </a:rPr>
              <a:t>Server</a:t>
            </a:r>
            <a:endParaRPr lang="en-GB" b="1" dirty="0">
              <a:latin typeface="Arial" charset="0"/>
            </a:endParaRPr>
          </a:p>
        </p:txBody>
      </p:sp>
      <p:sp>
        <p:nvSpPr>
          <p:cNvPr id="12" name="TextBox 11"/>
          <p:cNvSpPr txBox="1"/>
          <p:nvPr/>
        </p:nvSpPr>
        <p:spPr>
          <a:xfrm>
            <a:off x="5237163" y="3390900"/>
            <a:ext cx="1589087" cy="431800"/>
          </a:xfrm>
          <a:prstGeom prst="rect">
            <a:avLst/>
          </a:prstGeom>
          <a:solidFill>
            <a:srgbClr val="92D050"/>
          </a:solidFill>
          <a:ln w="31750">
            <a:solidFill>
              <a:schemeClr val="accent4">
                <a:lumMod val="50000"/>
              </a:schemeClr>
            </a:solidFill>
          </a:ln>
        </p:spPr>
        <p:txBody>
          <a:bodyPr lIns="45720" rIns="45720" anchor="ctr"/>
          <a:lstStyle/>
          <a:p>
            <a:pPr algn="ctr" eaLnBrk="1" hangingPunct="1">
              <a:defRPr/>
            </a:pPr>
            <a:r>
              <a:rPr lang="en-US" b="1" dirty="0">
                <a:latin typeface="Arial" charset="0"/>
              </a:rPr>
              <a:t>HUB/SWITCH</a:t>
            </a:r>
            <a:endParaRPr lang="en-GB" b="1" dirty="0">
              <a:latin typeface="Arial" charset="0"/>
            </a:endParaRPr>
          </a:p>
        </p:txBody>
      </p:sp>
      <p:sp>
        <p:nvSpPr>
          <p:cNvPr id="13" name="TextBox 12"/>
          <p:cNvSpPr txBox="1"/>
          <p:nvPr/>
        </p:nvSpPr>
        <p:spPr>
          <a:xfrm>
            <a:off x="2371725" y="3390900"/>
            <a:ext cx="1587500" cy="431800"/>
          </a:xfrm>
          <a:prstGeom prst="rect">
            <a:avLst/>
          </a:prstGeom>
          <a:solidFill>
            <a:srgbClr val="92D050"/>
          </a:solidFill>
          <a:ln w="31750">
            <a:solidFill>
              <a:schemeClr val="accent4">
                <a:lumMod val="50000"/>
              </a:schemeClr>
            </a:solidFill>
          </a:ln>
        </p:spPr>
        <p:txBody>
          <a:bodyPr lIns="45720" rIns="45720" anchor="ctr"/>
          <a:lstStyle/>
          <a:p>
            <a:pPr algn="ctr" eaLnBrk="1" hangingPunct="1">
              <a:defRPr/>
            </a:pPr>
            <a:r>
              <a:rPr lang="en-US" b="1" dirty="0">
                <a:latin typeface="Arial" charset="0"/>
              </a:rPr>
              <a:t>HUB/SWITCH</a:t>
            </a:r>
            <a:endParaRPr lang="en-GB" b="1" dirty="0">
              <a:latin typeface="Arial" charset="0"/>
            </a:endParaRPr>
          </a:p>
        </p:txBody>
      </p:sp>
      <p:sp>
        <p:nvSpPr>
          <p:cNvPr id="14" name="TextBox 13"/>
          <p:cNvSpPr txBox="1"/>
          <p:nvPr/>
        </p:nvSpPr>
        <p:spPr>
          <a:xfrm>
            <a:off x="3848100" y="4365625"/>
            <a:ext cx="1587500" cy="431800"/>
          </a:xfrm>
          <a:prstGeom prst="rect">
            <a:avLst/>
          </a:prstGeom>
          <a:solidFill>
            <a:schemeClr val="accent6">
              <a:lumMod val="75000"/>
            </a:schemeClr>
          </a:solidFill>
          <a:ln w="31750">
            <a:solidFill>
              <a:schemeClr val="accent4">
                <a:lumMod val="50000"/>
              </a:schemeClr>
            </a:solidFill>
          </a:ln>
        </p:spPr>
        <p:txBody>
          <a:bodyPr lIns="45720" rIns="45720" anchor="ctr"/>
          <a:lstStyle/>
          <a:p>
            <a:pPr algn="ctr" eaLnBrk="1" hangingPunct="1">
              <a:defRPr/>
            </a:pPr>
            <a:r>
              <a:rPr lang="en-US" b="1" dirty="0">
                <a:latin typeface="Arial" charset="0"/>
              </a:rPr>
              <a:t>BRIDGE</a:t>
            </a:r>
            <a:endParaRPr lang="en-GB" b="1" dirty="0">
              <a:latin typeface="Arial" charset="0"/>
            </a:endParaRPr>
          </a:p>
        </p:txBody>
      </p:sp>
      <p:sp>
        <p:nvSpPr>
          <p:cNvPr id="17" name="TextBox 16"/>
          <p:cNvSpPr txBox="1"/>
          <p:nvPr/>
        </p:nvSpPr>
        <p:spPr>
          <a:xfrm>
            <a:off x="396875" y="2625725"/>
            <a:ext cx="1150938" cy="431800"/>
          </a:xfrm>
          <a:prstGeom prst="rect">
            <a:avLst/>
          </a:prstGeom>
          <a:solidFill>
            <a:schemeClr val="accent4">
              <a:lumMod val="40000"/>
              <a:lumOff val="60000"/>
            </a:schemeClr>
          </a:solidFill>
          <a:ln w="31750">
            <a:solidFill>
              <a:schemeClr val="accent4">
                <a:lumMod val="50000"/>
              </a:schemeClr>
            </a:solidFill>
          </a:ln>
        </p:spPr>
        <p:txBody>
          <a:bodyPr lIns="45720" rIns="45720" anchor="ctr"/>
          <a:lstStyle/>
          <a:p>
            <a:pPr algn="ctr" eaLnBrk="1" hangingPunct="1">
              <a:defRPr/>
            </a:pPr>
            <a:r>
              <a:rPr lang="en-US" dirty="0">
                <a:latin typeface="Arial" charset="0"/>
              </a:rPr>
              <a:t>Computer</a:t>
            </a:r>
            <a:endParaRPr lang="en-GB" dirty="0">
              <a:latin typeface="Arial" charset="0"/>
            </a:endParaRPr>
          </a:p>
        </p:txBody>
      </p:sp>
      <p:sp>
        <p:nvSpPr>
          <p:cNvPr id="20" name="TextBox 19"/>
          <p:cNvSpPr txBox="1"/>
          <p:nvPr/>
        </p:nvSpPr>
        <p:spPr>
          <a:xfrm>
            <a:off x="395288" y="3390900"/>
            <a:ext cx="1150937" cy="431800"/>
          </a:xfrm>
          <a:prstGeom prst="rect">
            <a:avLst/>
          </a:prstGeom>
          <a:solidFill>
            <a:schemeClr val="accent4">
              <a:lumMod val="40000"/>
              <a:lumOff val="60000"/>
            </a:schemeClr>
          </a:solidFill>
          <a:ln w="31750">
            <a:solidFill>
              <a:schemeClr val="accent4">
                <a:lumMod val="50000"/>
              </a:schemeClr>
            </a:solidFill>
          </a:ln>
        </p:spPr>
        <p:txBody>
          <a:bodyPr lIns="45720" rIns="45720" anchor="ctr"/>
          <a:lstStyle/>
          <a:p>
            <a:pPr algn="ctr" eaLnBrk="1" hangingPunct="1">
              <a:defRPr/>
            </a:pPr>
            <a:r>
              <a:rPr lang="en-US" dirty="0">
                <a:latin typeface="Arial" charset="0"/>
              </a:rPr>
              <a:t>Computer</a:t>
            </a:r>
            <a:endParaRPr lang="en-GB" dirty="0">
              <a:latin typeface="Arial" charset="0"/>
            </a:endParaRPr>
          </a:p>
        </p:txBody>
      </p:sp>
      <p:sp>
        <p:nvSpPr>
          <p:cNvPr id="21" name="TextBox 20"/>
          <p:cNvSpPr txBox="1"/>
          <p:nvPr/>
        </p:nvSpPr>
        <p:spPr>
          <a:xfrm>
            <a:off x="395288" y="4156075"/>
            <a:ext cx="1150937" cy="431800"/>
          </a:xfrm>
          <a:prstGeom prst="rect">
            <a:avLst/>
          </a:prstGeom>
          <a:solidFill>
            <a:schemeClr val="accent4">
              <a:lumMod val="40000"/>
              <a:lumOff val="60000"/>
            </a:schemeClr>
          </a:solidFill>
          <a:ln w="31750">
            <a:solidFill>
              <a:schemeClr val="accent4">
                <a:lumMod val="50000"/>
              </a:schemeClr>
            </a:solidFill>
          </a:ln>
        </p:spPr>
        <p:txBody>
          <a:bodyPr lIns="45720" rIns="45720" anchor="ctr"/>
          <a:lstStyle/>
          <a:p>
            <a:pPr algn="ctr" eaLnBrk="1" hangingPunct="1">
              <a:defRPr/>
            </a:pPr>
            <a:r>
              <a:rPr lang="en-US" dirty="0">
                <a:latin typeface="Arial" charset="0"/>
              </a:rPr>
              <a:t>Computer</a:t>
            </a:r>
            <a:endParaRPr lang="en-GB" dirty="0">
              <a:latin typeface="Arial" charset="0"/>
            </a:endParaRPr>
          </a:p>
        </p:txBody>
      </p:sp>
      <p:sp>
        <p:nvSpPr>
          <p:cNvPr id="22" name="TextBox 21"/>
          <p:cNvSpPr txBox="1"/>
          <p:nvPr/>
        </p:nvSpPr>
        <p:spPr>
          <a:xfrm>
            <a:off x="7597775" y="2625725"/>
            <a:ext cx="1198563" cy="431800"/>
          </a:xfrm>
          <a:prstGeom prst="rect">
            <a:avLst/>
          </a:prstGeom>
          <a:solidFill>
            <a:schemeClr val="accent4">
              <a:lumMod val="40000"/>
              <a:lumOff val="60000"/>
            </a:schemeClr>
          </a:solidFill>
          <a:ln w="31750">
            <a:solidFill>
              <a:schemeClr val="accent4">
                <a:lumMod val="50000"/>
              </a:schemeClr>
            </a:solidFill>
          </a:ln>
        </p:spPr>
        <p:txBody>
          <a:bodyPr lIns="45720" rIns="45720" anchor="ctr"/>
          <a:lstStyle/>
          <a:p>
            <a:pPr algn="ctr" eaLnBrk="1" hangingPunct="1">
              <a:defRPr/>
            </a:pPr>
            <a:r>
              <a:rPr lang="en-US" dirty="0">
                <a:latin typeface="Arial" charset="0"/>
              </a:rPr>
              <a:t>Computer</a:t>
            </a:r>
            <a:endParaRPr lang="en-GB" dirty="0">
              <a:latin typeface="Arial" charset="0"/>
            </a:endParaRPr>
          </a:p>
        </p:txBody>
      </p:sp>
      <p:sp>
        <p:nvSpPr>
          <p:cNvPr id="23" name="TextBox 22"/>
          <p:cNvSpPr txBox="1"/>
          <p:nvPr/>
        </p:nvSpPr>
        <p:spPr>
          <a:xfrm>
            <a:off x="7596188" y="3390900"/>
            <a:ext cx="1198562" cy="431800"/>
          </a:xfrm>
          <a:prstGeom prst="rect">
            <a:avLst/>
          </a:prstGeom>
          <a:solidFill>
            <a:schemeClr val="accent4">
              <a:lumMod val="40000"/>
              <a:lumOff val="60000"/>
            </a:schemeClr>
          </a:solidFill>
          <a:ln w="31750">
            <a:solidFill>
              <a:schemeClr val="accent4">
                <a:lumMod val="50000"/>
              </a:schemeClr>
            </a:solidFill>
          </a:ln>
        </p:spPr>
        <p:txBody>
          <a:bodyPr lIns="45720" rIns="45720" anchor="ctr"/>
          <a:lstStyle/>
          <a:p>
            <a:pPr algn="ctr" eaLnBrk="1" hangingPunct="1">
              <a:defRPr/>
            </a:pPr>
            <a:r>
              <a:rPr lang="en-US" dirty="0">
                <a:latin typeface="Arial" charset="0"/>
              </a:rPr>
              <a:t>Computer</a:t>
            </a:r>
            <a:endParaRPr lang="en-GB" dirty="0">
              <a:latin typeface="Arial" charset="0"/>
            </a:endParaRPr>
          </a:p>
        </p:txBody>
      </p:sp>
      <p:sp>
        <p:nvSpPr>
          <p:cNvPr id="24" name="TextBox 23"/>
          <p:cNvSpPr txBox="1"/>
          <p:nvPr/>
        </p:nvSpPr>
        <p:spPr>
          <a:xfrm>
            <a:off x="7596188" y="4156075"/>
            <a:ext cx="1198562" cy="431800"/>
          </a:xfrm>
          <a:prstGeom prst="rect">
            <a:avLst/>
          </a:prstGeom>
          <a:solidFill>
            <a:schemeClr val="accent4">
              <a:lumMod val="40000"/>
              <a:lumOff val="60000"/>
            </a:schemeClr>
          </a:solidFill>
          <a:ln w="31750">
            <a:solidFill>
              <a:schemeClr val="accent4">
                <a:lumMod val="50000"/>
              </a:schemeClr>
            </a:solidFill>
          </a:ln>
        </p:spPr>
        <p:txBody>
          <a:bodyPr lIns="45720" rIns="45720" anchor="ctr"/>
          <a:lstStyle/>
          <a:p>
            <a:pPr algn="ctr" eaLnBrk="1" hangingPunct="1">
              <a:defRPr/>
            </a:pPr>
            <a:r>
              <a:rPr lang="en-US" dirty="0">
                <a:latin typeface="Arial" charset="0"/>
              </a:rPr>
              <a:t>Computer</a:t>
            </a:r>
            <a:endParaRPr lang="en-GB" dirty="0">
              <a:latin typeface="Arial" charset="0"/>
            </a:endParaRPr>
          </a:p>
        </p:txBody>
      </p:sp>
      <p:cxnSp>
        <p:nvCxnSpPr>
          <p:cNvPr id="5" name="Straight Connector 4"/>
          <p:cNvCxnSpPr>
            <a:stCxn id="17" idx="3"/>
            <a:endCxn id="13" idx="1"/>
          </p:cNvCxnSpPr>
          <p:nvPr/>
        </p:nvCxnSpPr>
        <p:spPr>
          <a:xfrm>
            <a:off x="1547813" y="2841625"/>
            <a:ext cx="823912" cy="765175"/>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46225" y="3606800"/>
            <a:ext cx="800100" cy="0"/>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3"/>
          </p:cNvCxnSpPr>
          <p:nvPr/>
        </p:nvCxnSpPr>
        <p:spPr>
          <a:xfrm flipV="1">
            <a:off x="1546225" y="3606800"/>
            <a:ext cx="800100" cy="765175"/>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 idx="1"/>
            <a:endCxn id="12" idx="3"/>
          </p:cNvCxnSpPr>
          <p:nvPr/>
        </p:nvCxnSpPr>
        <p:spPr>
          <a:xfrm flipH="1">
            <a:off x="6826250" y="2841625"/>
            <a:ext cx="771525" cy="765175"/>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3"/>
            <a:endCxn id="23" idx="1"/>
          </p:cNvCxnSpPr>
          <p:nvPr/>
        </p:nvCxnSpPr>
        <p:spPr>
          <a:xfrm>
            <a:off x="6826250" y="3606800"/>
            <a:ext cx="769938" cy="0"/>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4" idx="1"/>
            <a:endCxn id="12" idx="3"/>
          </p:cNvCxnSpPr>
          <p:nvPr/>
        </p:nvCxnSpPr>
        <p:spPr>
          <a:xfrm flipH="1" flipV="1">
            <a:off x="6826250" y="3606800"/>
            <a:ext cx="769938" cy="765175"/>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3" idx="2"/>
            <a:endCxn id="14" idx="1"/>
          </p:cNvCxnSpPr>
          <p:nvPr/>
        </p:nvCxnSpPr>
        <p:spPr>
          <a:xfrm>
            <a:off x="3165475" y="3822700"/>
            <a:ext cx="682625" cy="758825"/>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2"/>
            <a:endCxn id="14" idx="3"/>
          </p:cNvCxnSpPr>
          <p:nvPr/>
        </p:nvCxnSpPr>
        <p:spPr>
          <a:xfrm flipH="1">
            <a:off x="5435600" y="3822700"/>
            <a:ext cx="596900" cy="758825"/>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3" idx="0"/>
          </p:cNvCxnSpPr>
          <p:nvPr/>
        </p:nvCxnSpPr>
        <p:spPr>
          <a:xfrm>
            <a:off x="3165475" y="2665413"/>
            <a:ext cx="0" cy="725487"/>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12" idx="0"/>
          </p:cNvCxnSpPr>
          <p:nvPr/>
        </p:nvCxnSpPr>
        <p:spPr>
          <a:xfrm>
            <a:off x="6027738" y="2665413"/>
            <a:ext cx="4762" cy="725487"/>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9" idx="1"/>
          </p:cNvCxnSpPr>
          <p:nvPr/>
        </p:nvCxnSpPr>
        <p:spPr>
          <a:xfrm flipH="1">
            <a:off x="3162300" y="2665413"/>
            <a:ext cx="682625" cy="0"/>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9" idx="3"/>
          </p:cNvCxnSpPr>
          <p:nvPr/>
        </p:nvCxnSpPr>
        <p:spPr>
          <a:xfrm flipH="1">
            <a:off x="5432425" y="2665413"/>
            <a:ext cx="595313" cy="0"/>
          </a:xfrm>
          <a:prstGeom prst="line">
            <a:avLst/>
          </a:prstGeom>
          <a:ln w="38100">
            <a:solidFill>
              <a:srgbClr val="F53939"/>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a:t>
            </a: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635375" y="3789363"/>
            <a:ext cx="3529013" cy="2232025"/>
          </a:xfrm>
          <a:prstGeom prst="rect">
            <a:avLst/>
          </a:prstGeom>
          <a:solidFill>
            <a:schemeClr val="bg1">
              <a:lumMod val="85000"/>
              <a:alpha val="28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2403" name="Rectangle 33"/>
          <p:cNvSpPr>
            <a:spLocks noChangeArrowheads="1"/>
          </p:cNvSpPr>
          <p:nvPr/>
        </p:nvSpPr>
        <p:spPr bwMode="auto">
          <a:xfrm>
            <a:off x="238784" y="1087139"/>
            <a:ext cx="8667076"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US" altLang="en-US" sz="2800" b="1" dirty="0">
                <a:solidFill>
                  <a:srgbClr val="FF0000"/>
                </a:solidFill>
                <a:cs typeface="Arial" panose="020B0604020202020204" pitchFamily="34" charset="0"/>
              </a:rPr>
              <a:t>Routers </a:t>
            </a:r>
            <a:r>
              <a:rPr lang="en-US" altLang="en-US" sz="2800" dirty="0">
                <a:cs typeface="Arial" panose="020B0604020202020204" pitchFamily="34" charset="0"/>
              </a:rPr>
              <a:t>enable data packets to be routed between the different networks, e.g. to join a LAN to a wide area network (WAN). A router would typically have an internet cable plugged into it and several cables connecting to computers and other devices on the LAN.</a:t>
            </a:r>
          </a:p>
          <a:p>
            <a:pPr eaLnBrk="1" hangingPunct="1">
              <a:buClr>
                <a:srgbClr val="00B050"/>
              </a:buClr>
              <a:buFont typeface="Wingdings 3" panose="05040102010807070707" pitchFamily="18" charset="2"/>
              <a:buChar char=""/>
            </a:pPr>
            <a:endParaRPr lang="en-US" altLang="en-US" sz="44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8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8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800" dirty="0">
              <a:cs typeface="Arial" panose="020B0604020202020204" pitchFamily="34" charset="0"/>
            </a:endParaRPr>
          </a:p>
          <a:p>
            <a:pPr eaLnBrk="1" hangingPunct="1">
              <a:buClr>
                <a:srgbClr val="00B050"/>
              </a:buClr>
              <a:buFont typeface="Wingdings 3" panose="05040102010807070707" pitchFamily="18" charset="2"/>
              <a:buChar char=""/>
            </a:pPr>
            <a:endParaRPr lang="en-US" altLang="en-US" sz="2800" dirty="0">
              <a:cs typeface="Arial" panose="020B0604020202020204" pitchFamily="34" charset="0"/>
            </a:endParaRPr>
          </a:p>
          <a:p>
            <a:pPr eaLnBrk="1" hangingPunct="1">
              <a:buClr>
                <a:srgbClr val="00B050"/>
              </a:buClr>
              <a:buFont typeface="Wingdings 3" panose="05040102010807070707" pitchFamily="18" charset="2"/>
              <a:buChar char=""/>
            </a:pPr>
            <a:r>
              <a:rPr lang="en-US" altLang="en-US" sz="2800" dirty="0">
                <a:cs typeface="Arial" panose="020B0604020202020204" pitchFamily="34" charset="0"/>
              </a:rPr>
              <a:t>Figure above shows how routers work.</a:t>
            </a:r>
          </a:p>
        </p:txBody>
      </p:sp>
      <p:pic>
        <p:nvPicPr>
          <p:cNvPr id="2" name="Hub, Switch or Router Explained">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3860800"/>
            <a:ext cx="3162300" cy="1778000"/>
          </a:xfrm>
          <a:prstGeom prst="rect">
            <a:avLst/>
          </a:prstGeom>
          <a:effectLst>
            <a:outerShdw blurRad="101600" dist="38100" dir="2700000" sx="102000" sy="102000" algn="tl" rotWithShape="0">
              <a:prstClr val="black">
                <a:alpha val="40000"/>
              </a:prstClr>
            </a:outerShdw>
          </a:effectLst>
        </p:spPr>
      </p:pic>
      <p:grpSp>
        <p:nvGrpSpPr>
          <p:cNvPr id="102405" name="Group 29"/>
          <p:cNvGrpSpPr>
            <a:grpSpLocks/>
          </p:cNvGrpSpPr>
          <p:nvPr/>
        </p:nvGrpSpPr>
        <p:grpSpPr bwMode="auto">
          <a:xfrm>
            <a:off x="3708400" y="3914775"/>
            <a:ext cx="5040313" cy="2579688"/>
            <a:chOff x="3635896" y="3843170"/>
            <a:chExt cx="5040560" cy="2579388"/>
          </a:xfrm>
        </p:grpSpPr>
        <p:sp>
          <p:nvSpPr>
            <p:cNvPr id="9" name="TextBox 8"/>
            <p:cNvSpPr txBox="1"/>
            <p:nvPr/>
          </p:nvSpPr>
          <p:spPr>
            <a:xfrm>
              <a:off x="5364769" y="3860631"/>
              <a:ext cx="1587578" cy="338098"/>
            </a:xfrm>
            <a:prstGeom prst="rect">
              <a:avLst/>
            </a:prstGeom>
            <a:solidFill>
              <a:schemeClr val="accent6">
                <a:lumMod val="60000"/>
                <a:lumOff val="40000"/>
              </a:schemeClr>
            </a:solidFill>
            <a:ln w="31750">
              <a:solidFill>
                <a:schemeClr val="accent4">
                  <a:lumMod val="50000"/>
                </a:schemeClr>
              </a:solidFill>
            </a:ln>
            <a:effectLst>
              <a:outerShdw blurRad="101600" dist="38100" dir="2700000" sx="102000" sy="102000" algn="tl" rotWithShape="0">
                <a:prstClr val="black">
                  <a:alpha val="40000"/>
                </a:prstClr>
              </a:outerShdw>
            </a:effectLst>
          </p:spPr>
          <p:txBody>
            <a:bodyPr lIns="45720" rIns="45720" anchor="ctr"/>
            <a:lstStyle/>
            <a:p>
              <a:pPr algn="ctr" eaLnBrk="1" hangingPunct="1">
                <a:defRPr/>
              </a:pPr>
              <a:r>
                <a:rPr lang="en-US" b="1" dirty="0">
                  <a:latin typeface="Arial" charset="0"/>
                </a:rPr>
                <a:t>Server</a:t>
              </a:r>
              <a:endParaRPr lang="en-GB" b="1" dirty="0">
                <a:latin typeface="Arial" charset="0"/>
              </a:endParaRPr>
            </a:p>
          </p:txBody>
        </p:sp>
        <p:sp>
          <p:nvSpPr>
            <p:cNvPr id="10" name="TextBox 9"/>
            <p:cNvSpPr txBox="1"/>
            <p:nvPr/>
          </p:nvSpPr>
          <p:spPr>
            <a:xfrm>
              <a:off x="7380993" y="4608256"/>
              <a:ext cx="1082728" cy="431750"/>
            </a:xfrm>
            <a:prstGeom prst="rect">
              <a:avLst/>
            </a:prstGeom>
            <a:solidFill>
              <a:srgbClr val="92D050"/>
            </a:solidFill>
            <a:ln w="31750">
              <a:solidFill>
                <a:schemeClr val="accent4">
                  <a:lumMod val="50000"/>
                </a:schemeClr>
              </a:solidFill>
            </a:ln>
            <a:effectLst>
              <a:outerShdw blurRad="101600" dist="38100" dir="2700000" sx="102000" sy="102000" algn="tl" rotWithShape="0">
                <a:prstClr val="black">
                  <a:alpha val="40000"/>
                </a:prstClr>
              </a:outerShdw>
            </a:effectLst>
          </p:spPr>
          <p:txBody>
            <a:bodyPr lIns="45720" rIns="45720" anchor="ctr"/>
            <a:lstStyle/>
            <a:p>
              <a:pPr algn="ctr" eaLnBrk="1" hangingPunct="1">
                <a:defRPr/>
              </a:pPr>
              <a:r>
                <a:rPr lang="en-US" b="1" dirty="0">
                  <a:latin typeface="Arial" charset="0"/>
                </a:rPr>
                <a:t>ROUTER</a:t>
              </a:r>
              <a:endParaRPr lang="en-GB" b="1" dirty="0">
                <a:latin typeface="Arial" charset="0"/>
              </a:endParaRPr>
            </a:p>
          </p:txBody>
        </p:sp>
        <p:sp>
          <p:nvSpPr>
            <p:cNvPr id="11" name="TextBox 10"/>
            <p:cNvSpPr txBox="1"/>
            <p:nvPr/>
          </p:nvSpPr>
          <p:spPr>
            <a:xfrm>
              <a:off x="5364769" y="4608256"/>
              <a:ext cx="1587578" cy="431750"/>
            </a:xfrm>
            <a:prstGeom prst="rect">
              <a:avLst/>
            </a:prstGeom>
            <a:solidFill>
              <a:srgbClr val="92D050"/>
            </a:solidFill>
            <a:ln w="31750">
              <a:solidFill>
                <a:schemeClr val="accent4">
                  <a:lumMod val="50000"/>
                </a:schemeClr>
              </a:solidFill>
            </a:ln>
            <a:effectLst>
              <a:outerShdw blurRad="101600" dist="38100" dir="2700000" sx="102000" sy="102000" algn="tl" rotWithShape="0">
                <a:prstClr val="black">
                  <a:alpha val="40000"/>
                </a:prstClr>
              </a:outerShdw>
            </a:effectLst>
          </p:spPr>
          <p:txBody>
            <a:bodyPr lIns="45720" rIns="45720" anchor="ctr"/>
            <a:lstStyle/>
            <a:p>
              <a:pPr algn="ctr" eaLnBrk="1" hangingPunct="1">
                <a:defRPr/>
              </a:pPr>
              <a:r>
                <a:rPr lang="en-US" b="1" dirty="0">
                  <a:latin typeface="Arial" charset="0"/>
                </a:rPr>
                <a:t>HUB/SWITCH</a:t>
              </a:r>
              <a:endParaRPr lang="en-GB" b="1" dirty="0">
                <a:latin typeface="Arial" charset="0"/>
              </a:endParaRPr>
            </a:p>
          </p:txBody>
        </p:sp>
        <p:sp>
          <p:nvSpPr>
            <p:cNvPr id="12" name="TextBox 11"/>
            <p:cNvSpPr txBox="1"/>
            <p:nvPr/>
          </p:nvSpPr>
          <p:spPr>
            <a:xfrm>
              <a:off x="3637484" y="3843170"/>
              <a:ext cx="1119242" cy="431750"/>
            </a:xfrm>
            <a:prstGeom prst="rect">
              <a:avLst/>
            </a:prstGeom>
            <a:solidFill>
              <a:schemeClr val="accent4">
                <a:lumMod val="40000"/>
                <a:lumOff val="60000"/>
              </a:schemeClr>
            </a:solidFill>
            <a:ln w="31750">
              <a:solidFill>
                <a:schemeClr val="accent4">
                  <a:lumMod val="50000"/>
                </a:schemeClr>
              </a:solidFill>
            </a:ln>
            <a:effectLst>
              <a:outerShdw blurRad="101600" dist="38100" dir="2700000" sx="102000" sy="102000" algn="tl" rotWithShape="0">
                <a:prstClr val="black">
                  <a:alpha val="40000"/>
                </a:prstClr>
              </a:outerShdw>
            </a:effectLst>
          </p:spPr>
          <p:txBody>
            <a:bodyPr lIns="45720" rIns="45720" anchor="ctr"/>
            <a:lstStyle/>
            <a:p>
              <a:pPr algn="ctr" eaLnBrk="1" hangingPunct="1">
                <a:defRPr/>
              </a:pPr>
              <a:r>
                <a:rPr lang="en-US" dirty="0">
                  <a:latin typeface="Arial" charset="0"/>
                </a:rPr>
                <a:t>Computer</a:t>
              </a:r>
              <a:endParaRPr lang="en-GB" dirty="0">
                <a:latin typeface="Arial" charset="0"/>
              </a:endParaRPr>
            </a:p>
          </p:txBody>
        </p:sp>
        <p:sp>
          <p:nvSpPr>
            <p:cNvPr id="13" name="TextBox 12"/>
            <p:cNvSpPr txBox="1"/>
            <p:nvPr/>
          </p:nvSpPr>
          <p:spPr>
            <a:xfrm>
              <a:off x="3635896" y="4608256"/>
              <a:ext cx="1119243" cy="431750"/>
            </a:xfrm>
            <a:prstGeom prst="rect">
              <a:avLst/>
            </a:prstGeom>
            <a:solidFill>
              <a:schemeClr val="accent4">
                <a:lumMod val="40000"/>
                <a:lumOff val="60000"/>
              </a:schemeClr>
            </a:solidFill>
            <a:ln w="31750">
              <a:solidFill>
                <a:schemeClr val="accent4">
                  <a:lumMod val="50000"/>
                </a:schemeClr>
              </a:solidFill>
            </a:ln>
            <a:effectLst>
              <a:outerShdw blurRad="101600" dist="38100" dir="2700000" sx="102000" sy="102000" algn="tl" rotWithShape="0">
                <a:prstClr val="black">
                  <a:alpha val="40000"/>
                </a:prstClr>
              </a:outerShdw>
            </a:effectLst>
          </p:spPr>
          <p:txBody>
            <a:bodyPr lIns="45720" rIns="45720" anchor="ctr"/>
            <a:lstStyle/>
            <a:p>
              <a:pPr algn="ctr" eaLnBrk="1" hangingPunct="1">
                <a:defRPr/>
              </a:pPr>
              <a:r>
                <a:rPr lang="en-US" dirty="0">
                  <a:latin typeface="Arial" charset="0"/>
                </a:rPr>
                <a:t>Computer</a:t>
              </a:r>
              <a:endParaRPr lang="en-GB" dirty="0">
                <a:latin typeface="Arial" charset="0"/>
              </a:endParaRPr>
            </a:p>
          </p:txBody>
        </p:sp>
        <p:sp>
          <p:nvSpPr>
            <p:cNvPr id="14" name="TextBox 13"/>
            <p:cNvSpPr txBox="1"/>
            <p:nvPr/>
          </p:nvSpPr>
          <p:spPr>
            <a:xfrm>
              <a:off x="3635896" y="5373342"/>
              <a:ext cx="1119243" cy="431750"/>
            </a:xfrm>
            <a:prstGeom prst="rect">
              <a:avLst/>
            </a:prstGeom>
            <a:solidFill>
              <a:schemeClr val="accent4">
                <a:lumMod val="40000"/>
                <a:lumOff val="60000"/>
              </a:schemeClr>
            </a:solidFill>
            <a:ln w="31750">
              <a:solidFill>
                <a:schemeClr val="accent4">
                  <a:lumMod val="50000"/>
                </a:schemeClr>
              </a:solidFill>
            </a:ln>
            <a:effectLst>
              <a:outerShdw blurRad="101600" dist="38100" dir="2700000" sx="102000" sy="102000" algn="tl" rotWithShape="0">
                <a:prstClr val="black">
                  <a:alpha val="40000"/>
                </a:prstClr>
              </a:outerShdw>
            </a:effectLst>
          </p:spPr>
          <p:txBody>
            <a:bodyPr lIns="45720" rIns="45720" anchor="ctr"/>
            <a:lstStyle/>
            <a:p>
              <a:pPr algn="ctr" eaLnBrk="1" hangingPunct="1">
                <a:defRPr/>
              </a:pPr>
              <a:r>
                <a:rPr lang="en-US" dirty="0">
                  <a:latin typeface="Arial" charset="0"/>
                </a:rPr>
                <a:t>Computer</a:t>
              </a:r>
              <a:endParaRPr lang="en-GB" dirty="0">
                <a:latin typeface="Arial" charset="0"/>
              </a:endParaRPr>
            </a:p>
          </p:txBody>
        </p:sp>
        <p:cxnSp>
          <p:nvCxnSpPr>
            <p:cNvPr id="15" name="Straight Connector 14"/>
            <p:cNvCxnSpPr>
              <a:stCxn id="12" idx="3"/>
              <a:endCxn id="11" idx="1"/>
            </p:cNvCxnSpPr>
            <p:nvPr/>
          </p:nvCxnSpPr>
          <p:spPr>
            <a:xfrm>
              <a:off x="4756726" y="4059045"/>
              <a:ext cx="608043" cy="765086"/>
            </a:xfrm>
            <a:prstGeom prst="line">
              <a:avLst/>
            </a:prstGeom>
            <a:ln w="38100">
              <a:solidFill>
                <a:srgbClr val="F53939"/>
              </a:solidFill>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3" idx="3"/>
              <a:endCxn id="11" idx="1"/>
            </p:cNvCxnSpPr>
            <p:nvPr/>
          </p:nvCxnSpPr>
          <p:spPr>
            <a:xfrm>
              <a:off x="4755139" y="4824131"/>
              <a:ext cx="609630" cy="0"/>
            </a:xfrm>
            <a:prstGeom prst="line">
              <a:avLst/>
            </a:prstGeom>
            <a:ln w="38100">
              <a:solidFill>
                <a:srgbClr val="F53939"/>
              </a:solidFill>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3"/>
              <a:endCxn id="11" idx="1"/>
            </p:cNvCxnSpPr>
            <p:nvPr/>
          </p:nvCxnSpPr>
          <p:spPr>
            <a:xfrm flipV="1">
              <a:off x="4755139" y="4824131"/>
              <a:ext cx="609630" cy="765086"/>
            </a:xfrm>
            <a:prstGeom prst="line">
              <a:avLst/>
            </a:prstGeom>
            <a:ln w="38100">
              <a:solidFill>
                <a:srgbClr val="F53939"/>
              </a:solidFill>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2"/>
              <a:endCxn id="11" idx="0"/>
            </p:cNvCxnSpPr>
            <p:nvPr/>
          </p:nvCxnSpPr>
          <p:spPr>
            <a:xfrm>
              <a:off x="6158558" y="4198729"/>
              <a:ext cx="0" cy="409527"/>
            </a:xfrm>
            <a:prstGeom prst="line">
              <a:avLst/>
            </a:prstGeom>
            <a:ln w="38100">
              <a:solidFill>
                <a:srgbClr val="F53939"/>
              </a:solidFill>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1"/>
              <a:endCxn id="11" idx="3"/>
            </p:cNvCxnSpPr>
            <p:nvPr/>
          </p:nvCxnSpPr>
          <p:spPr>
            <a:xfrm flipH="1">
              <a:off x="6952347" y="4824131"/>
              <a:ext cx="428646" cy="0"/>
            </a:xfrm>
            <a:prstGeom prst="line">
              <a:avLst/>
            </a:prstGeom>
            <a:ln w="38100">
              <a:solidFill>
                <a:srgbClr val="F53939"/>
              </a:solidFill>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Cloud Callout 28"/>
            <p:cNvSpPr/>
            <p:nvPr/>
          </p:nvSpPr>
          <p:spPr>
            <a:xfrm>
              <a:off x="7307964" y="5444772"/>
              <a:ext cx="1368492" cy="977786"/>
            </a:xfrm>
            <a:prstGeom prst="cloudCallout">
              <a:avLst>
                <a:gd name="adj1" fmla="val -3673"/>
                <a:gd name="adj2" fmla="val -91749"/>
              </a:avLst>
            </a:prstGeom>
            <a:noFill/>
            <a:ln>
              <a:solidFill>
                <a:srgbClr val="B21212"/>
              </a:solidFill>
            </a:ln>
            <a:effectLst>
              <a:outerShdw blurRad="1016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defRPr/>
              </a:pPr>
              <a:r>
                <a:rPr lang="en-US" b="1" dirty="0">
                  <a:solidFill>
                    <a:schemeClr val="tx1"/>
                  </a:solidFill>
                </a:rPr>
                <a:t>Internet</a:t>
              </a:r>
              <a:endParaRPr lang="en-GB" b="1" dirty="0">
                <a:solidFill>
                  <a:schemeClr val="tx1"/>
                </a:solidFill>
              </a:endParaRPr>
            </a:p>
          </p:txBody>
        </p:sp>
      </p:grpSp>
      <p:sp>
        <p:nvSpPr>
          <p:cNvPr id="102406" name="TextBox 30"/>
          <p:cNvSpPr txBox="1">
            <a:spLocks noChangeArrowheads="1"/>
          </p:cNvSpPr>
          <p:nvPr/>
        </p:nvSpPr>
        <p:spPr bwMode="auto">
          <a:xfrm>
            <a:off x="5856288" y="5445125"/>
            <a:ext cx="66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LAN</a:t>
            </a:r>
            <a:endParaRPr lang="en-GB" altLang="en-US" b="1"/>
          </a:p>
        </p:txBody>
      </p:sp>
      <p:sp>
        <p:nvSpPr>
          <p:cNvPr id="22"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a:t>
            </a: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3"/>
          <p:cNvSpPr>
            <a:spLocks noChangeArrowheads="1"/>
          </p:cNvSpPr>
          <p:nvPr/>
        </p:nvSpPr>
        <p:spPr bwMode="auto">
          <a:xfrm>
            <a:off x="250825" y="1052513"/>
            <a:ext cx="60690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US" altLang="en-US" sz="2000" dirty="0">
                <a:cs typeface="Arial" panose="020B0604020202020204" pitchFamily="34" charset="0"/>
              </a:rPr>
              <a:t>Broadband routers sit behind a firewall. The firewall protects the computers on a network. The router’s main function is to transmit internet and transmission protocols between two networks and also allow private networks to be connected together.</a:t>
            </a:r>
          </a:p>
          <a:p>
            <a:pPr eaLnBrk="1" hangingPunct="1">
              <a:buClr>
                <a:srgbClr val="00B050"/>
              </a:buClr>
              <a:buFont typeface="Wingdings 3" panose="05040102010807070707" pitchFamily="18" charset="2"/>
              <a:buChar char=""/>
            </a:pPr>
            <a:r>
              <a:rPr lang="en-US" altLang="en-US" sz="2000" dirty="0">
                <a:cs typeface="Arial" panose="020B0604020202020204" pitchFamily="34" charset="0"/>
              </a:rPr>
              <a:t>Routers inspect the data packets (see next slide) sent to it from any computer on any of the networks connected to it. Since every computer on the same network has the same part of an </a:t>
            </a:r>
            <a:r>
              <a:rPr lang="en-US" altLang="en-US" sz="2000" b="1" dirty="0">
                <a:cs typeface="Arial" panose="020B0604020202020204" pitchFamily="34" charset="0"/>
              </a:rPr>
              <a:t>internet protocol (IP) </a:t>
            </a:r>
            <a:r>
              <a:rPr lang="en-US" altLang="en-US" sz="2000" dirty="0">
                <a:cs typeface="Arial" panose="020B0604020202020204" pitchFamily="34" charset="0"/>
              </a:rPr>
              <a:t>address, the router is able to send the data packet to the appropriate switch and it will then be delivered using the MAC destination address (see 4.1.2). If the MAC address doesn’t match any device on the network, it passes on to another switch on the same network until the appropriate device is found.</a:t>
            </a:r>
          </a:p>
        </p:txBody>
      </p:sp>
      <p:pic>
        <p:nvPicPr>
          <p:cNvPr id="2" name="Hub, Switch or Router Explained">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838" y="1158875"/>
            <a:ext cx="250031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How Packet Travels in Network">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9838" y="2924175"/>
            <a:ext cx="2500312"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2" descr="http://www.webclasses.net/3ComU/intro/units/media/figures/unit04/PacketSwitche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838" y="5300663"/>
            <a:ext cx="25003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7308304" y="1052736"/>
          <a:ext cx="1584176"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584176"/>
              </a:tblGrid>
              <a:tr h="386075">
                <a:tc>
                  <a:txBody>
                    <a:bodyPr/>
                    <a:lstStyle/>
                    <a:p>
                      <a:pPr>
                        <a:spcAft>
                          <a:spcPts val="0"/>
                        </a:spcAft>
                      </a:pPr>
                      <a:endParaRPr lang="en-GB" sz="143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30549">
                <a:tc>
                  <a:txBody>
                    <a:bodyPr/>
                    <a:lstStyle/>
                    <a:p>
                      <a:pPr marL="177800" indent="-177800" algn="l">
                        <a:spcAft>
                          <a:spcPts val="600"/>
                        </a:spcAft>
                        <a:buFontTx/>
                        <a:buBlip>
                          <a:blip r:embed="rId3"/>
                        </a:buBlip>
                      </a:pPr>
                      <a:r>
                        <a:rPr lang="en-GB" sz="1430" baseline="0" dirty="0" smtClean="0">
                          <a:solidFill>
                            <a:srgbClr val="FF0000"/>
                          </a:solidFill>
                          <a:effectLst/>
                          <a:latin typeface="Arial" pitchFamily="34" charset="0"/>
                          <a:ea typeface="Times New Roman"/>
                          <a:cs typeface="Arial" pitchFamily="34" charset="0"/>
                        </a:rPr>
                        <a:t>Why do teachers do registers each lesson</a:t>
                      </a:r>
                    </a:p>
                    <a:p>
                      <a:pPr marL="177800" indent="-177800" algn="l">
                        <a:spcAft>
                          <a:spcPts val="600"/>
                        </a:spcAft>
                        <a:buFontTx/>
                        <a:buBlip>
                          <a:blip r:embed="rId3"/>
                        </a:buBlip>
                      </a:pPr>
                      <a:r>
                        <a:rPr lang="en-GB" sz="1430" baseline="0" dirty="0" smtClean="0">
                          <a:solidFill>
                            <a:schemeClr val="tx1"/>
                          </a:solidFill>
                          <a:effectLst/>
                          <a:latin typeface="Arial" pitchFamily="34" charset="0"/>
                          <a:ea typeface="Times New Roman"/>
                          <a:cs typeface="Arial" pitchFamily="34" charset="0"/>
                        </a:rPr>
                        <a:t>What happens if my attendance drops below 95%. Who will know?</a:t>
                      </a:r>
                    </a:p>
                    <a:p>
                      <a:pPr marL="177800" indent="-177800" algn="l">
                        <a:spcAft>
                          <a:spcPts val="600"/>
                        </a:spcAft>
                        <a:buFontTx/>
                        <a:buBlip>
                          <a:blip r:embed="rId3"/>
                        </a:buBlip>
                      </a:pPr>
                      <a:r>
                        <a:rPr lang="en-GB" sz="1430" baseline="0" dirty="0" smtClean="0">
                          <a:solidFill>
                            <a:srgbClr val="FF0000"/>
                          </a:solidFill>
                          <a:effectLst/>
                          <a:latin typeface="Arial" pitchFamily="34" charset="0"/>
                          <a:ea typeface="Times New Roman"/>
                          <a:cs typeface="Arial" pitchFamily="34" charset="0"/>
                        </a:rPr>
                        <a:t>What Management System does my school have</a:t>
                      </a:r>
                    </a:p>
                    <a:p>
                      <a:pPr marL="177800" indent="-177800" algn="l">
                        <a:spcAft>
                          <a:spcPts val="600"/>
                        </a:spcAft>
                        <a:buFontTx/>
                        <a:buBlip>
                          <a:blip r:embed="rId3"/>
                        </a:buBlip>
                      </a:pPr>
                      <a:r>
                        <a:rPr lang="en-GB" sz="1430" baseline="0" dirty="0" smtClean="0">
                          <a:solidFill>
                            <a:schemeClr val="tx1"/>
                          </a:solidFill>
                          <a:effectLst/>
                          <a:latin typeface="Arial" pitchFamily="34" charset="0"/>
                          <a:ea typeface="Times New Roman"/>
                          <a:cs typeface="Arial" pitchFamily="34" charset="0"/>
                        </a:rPr>
                        <a:t>Can I see my own grades</a:t>
                      </a:r>
                    </a:p>
                    <a:p>
                      <a:pPr marL="177800" indent="-177800" algn="l">
                        <a:spcAft>
                          <a:spcPts val="600"/>
                        </a:spcAft>
                        <a:buFontTx/>
                        <a:buBlip>
                          <a:blip r:embed="rId3"/>
                        </a:buBlip>
                      </a:pPr>
                      <a:r>
                        <a:rPr lang="en-GB" sz="1430" baseline="0" dirty="0" smtClean="0">
                          <a:solidFill>
                            <a:srgbClr val="FF0000"/>
                          </a:solidFill>
                          <a:effectLst/>
                          <a:latin typeface="Arial" pitchFamily="34" charset="0"/>
                          <a:ea typeface="Times New Roman"/>
                          <a:cs typeface="Arial" pitchFamily="34" charset="0"/>
                        </a:rPr>
                        <a:t>How much data is automated and how much needs to be typed.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14339"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775" y="1101725"/>
            <a:ext cx="14763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7"/>
          <p:cNvSpPr>
            <a:spLocks noChangeArrowheads="1"/>
          </p:cNvSpPr>
          <p:nvPr/>
        </p:nvSpPr>
        <p:spPr bwMode="auto">
          <a:xfrm>
            <a:off x="179388" y="1046163"/>
            <a:ext cx="70564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7030A0"/>
              </a:buClr>
              <a:buSzPct val="68000"/>
              <a:buFont typeface="Wingdings 3" panose="05040102010807070707" pitchFamily="18" charset="2"/>
              <a:buChar char=""/>
            </a:pPr>
            <a:r>
              <a:rPr lang="en-US" altLang="en-US" sz="2400" b="1"/>
              <a:t>P3 -</a:t>
            </a:r>
            <a:r>
              <a:rPr lang="en-US" altLang="en-US" sz="2400"/>
              <a:t> Learners are required to select the hardware components identified in P2. Evidence could include photographs of the hardware selected and linked to the component list.</a:t>
            </a:r>
          </a:p>
          <a:p>
            <a:pPr eaLnBrk="1" hangingPunct="1">
              <a:buClr>
                <a:srgbClr val="7030A0"/>
              </a:buClr>
              <a:buSzPct val="68000"/>
              <a:buFont typeface="Wingdings 3" panose="05040102010807070707" pitchFamily="18" charset="2"/>
              <a:buChar char=""/>
            </a:pPr>
            <a:r>
              <a:rPr lang="en-US" altLang="en-US" sz="2400" b="1"/>
              <a:t>P4 -</a:t>
            </a:r>
            <a:r>
              <a:rPr lang="en-US" altLang="en-US" sz="2400"/>
              <a:t> Learners are required to select the software components identified in P2. Evidence could include photographs of the software or URL where they are to be downloaded from.</a:t>
            </a:r>
          </a:p>
          <a:p>
            <a:pPr eaLnBrk="1" hangingPunct="1">
              <a:buClr>
                <a:srgbClr val="7030A0"/>
              </a:buClr>
              <a:buSzPct val="68000"/>
              <a:buFont typeface="Wingdings 3" panose="05040102010807070707" pitchFamily="18" charset="2"/>
              <a:buChar char=""/>
            </a:pPr>
            <a:r>
              <a:rPr lang="en-US" altLang="en-US" sz="2400" b="1"/>
              <a:t>M2 -</a:t>
            </a:r>
            <a:r>
              <a:rPr lang="en-US" altLang="en-US" sz="2400"/>
              <a:t> Learners are required to justify how selected components meet the proposed specification from P2. This must relate to particular business requirements as stated in the scenario. Evidence can be in the form of a report or presentation with speaker notes.</a:t>
            </a:r>
          </a:p>
        </p:txBody>
      </p:sp>
      <p:sp>
        <p:nvSpPr>
          <p:cNvPr id="6" name="Title 1"/>
          <p:cNvSpPr txBox="1">
            <a:spLocks/>
          </p:cNvSpPr>
          <p:nvPr/>
        </p:nvSpPr>
        <p:spPr>
          <a:xfrm>
            <a:off x="35496" y="0"/>
            <a:ext cx="7920880" cy="620688"/>
          </a:xfrm>
          <a:prstGeom prst="rect">
            <a:avLst/>
          </a:prstGeom>
        </p:spPr>
        <p:txBody>
          <a:bodyPr anchor="ctr">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defRPr/>
            </a:pPr>
            <a:r>
              <a:rPr lang="en-GB" dirty="0" smtClean="0"/>
              <a:t>Assessment Criterion P3, P4, M2</a:t>
            </a:r>
            <a:endParaRPr lang="en-GB" sz="4000" dirty="0" smtClean="0"/>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50825" y="1052513"/>
            <a:ext cx="8642350" cy="5632450"/>
          </a:xfrm>
          <a:prstGeom prst="rect">
            <a:avLst/>
          </a:prstGeom>
        </p:spPr>
        <p:txBody>
          <a:bodyPr>
            <a:spAutoFit/>
          </a:bodyPr>
          <a:lstStyle/>
          <a:p>
            <a:pPr marL="342900" indent="-342900" eaLnBrk="1" hangingPunct="1">
              <a:buClr>
                <a:srgbClr val="00B050"/>
              </a:buClr>
              <a:buSzPct val="68000"/>
              <a:buFont typeface="Wingdings 3" panose="05040102010807070707" pitchFamily="18" charset="2"/>
              <a:buChar char=""/>
              <a:defRPr/>
            </a:pPr>
            <a:r>
              <a:rPr lang="en-US" sz="2000" dirty="0">
                <a:cs typeface="Arial" panose="020B0604020202020204" pitchFamily="34" charset="0"/>
              </a:rPr>
              <a:t>Servers are basically computers set aside for a single network purpose. For this task you will need to example just tree types: Internet, File and Mail Servers.</a:t>
            </a:r>
          </a:p>
          <a:p>
            <a:pPr eaLnBrk="1" hangingPunct="1">
              <a:buClr>
                <a:srgbClr val="00B050"/>
              </a:buClr>
              <a:buSzPct val="68000"/>
              <a:defRPr/>
            </a:pPr>
            <a:r>
              <a:rPr lang="en-US" sz="2000" b="1" dirty="0">
                <a:cs typeface="Arial" panose="020B0604020202020204" pitchFamily="34" charset="0"/>
              </a:rPr>
              <a:t>Mail Server</a:t>
            </a:r>
          </a:p>
          <a:p>
            <a:pPr marL="342900" indent="-342900" eaLnBrk="1" hangingPunct="1">
              <a:buClr>
                <a:srgbClr val="00B050"/>
              </a:buClr>
              <a:buSzPct val="68000"/>
              <a:buFont typeface="Wingdings 3" panose="05040102010807070707" pitchFamily="18" charset="2"/>
              <a:buChar char=""/>
              <a:defRPr/>
            </a:pPr>
            <a:r>
              <a:rPr lang="en-US" sz="2000" dirty="0">
                <a:cs typeface="Arial" panose="020B0604020202020204" pitchFamily="34" charset="0"/>
              </a:rPr>
              <a:t>A mail server is a server that handles the network’s e-mail needs. It is configured with e-mail server software, such as Microsoft Exchange Server. Exchange Server is designed to work with Microsoft Outlook, the e-mail client software that comes with Microsoft Office. Most mail servers actually do much more than just send and receive electronic mail. For example, here are some of the features that Exchange Server offers beyond simple e-mail:</a:t>
            </a:r>
          </a:p>
          <a:p>
            <a:pPr marL="723900" lvl="1" indent="-361950" eaLnBrk="1" hangingPunct="1">
              <a:buClr>
                <a:srgbClr val="00B050"/>
              </a:buClr>
              <a:buSzPct val="68000"/>
              <a:buFont typeface="Wingdings" panose="05000000000000000000" pitchFamily="2" charset="2"/>
              <a:buChar char="§"/>
              <a:defRPr/>
            </a:pPr>
            <a:r>
              <a:rPr lang="en-US" sz="2000" dirty="0">
                <a:cs typeface="Arial" panose="020B0604020202020204" pitchFamily="34" charset="0"/>
              </a:rPr>
              <a:t>Collaboration features that simplify the management of collaborative projects.</a:t>
            </a:r>
          </a:p>
          <a:p>
            <a:pPr marL="723900" lvl="1" indent="-361950" eaLnBrk="1" hangingPunct="1">
              <a:buClr>
                <a:srgbClr val="00B050"/>
              </a:buClr>
              <a:buSzPct val="68000"/>
              <a:buFont typeface="Wingdings" panose="05000000000000000000" pitchFamily="2" charset="2"/>
              <a:buChar char="§"/>
              <a:defRPr/>
            </a:pPr>
            <a:r>
              <a:rPr lang="en-US" sz="2000" dirty="0">
                <a:cs typeface="Arial" panose="020B0604020202020204" pitchFamily="34" charset="0"/>
              </a:rPr>
              <a:t>Audio and video conferencing.</a:t>
            </a:r>
          </a:p>
          <a:p>
            <a:pPr marL="723900" lvl="1" indent="-361950" eaLnBrk="1" hangingPunct="1">
              <a:buClr>
                <a:srgbClr val="00B050"/>
              </a:buClr>
              <a:buSzPct val="68000"/>
              <a:buFont typeface="Wingdings" panose="05000000000000000000" pitchFamily="2" charset="2"/>
              <a:buChar char="§"/>
              <a:defRPr/>
            </a:pPr>
            <a:r>
              <a:rPr lang="en-US" sz="2000" dirty="0">
                <a:cs typeface="Arial" panose="020B0604020202020204" pitchFamily="34" charset="0"/>
              </a:rPr>
              <a:t>Chat rooms and instant messaging (IM) services.</a:t>
            </a:r>
          </a:p>
          <a:p>
            <a:pPr marL="723900" lvl="1" indent="-361950" eaLnBrk="1" hangingPunct="1">
              <a:buClr>
                <a:srgbClr val="00B050"/>
              </a:buClr>
              <a:buSzPct val="68000"/>
              <a:buFont typeface="Wingdings" panose="05000000000000000000" pitchFamily="2" charset="2"/>
              <a:buChar char="§"/>
              <a:defRPr/>
            </a:pPr>
            <a:r>
              <a:rPr lang="en-US" sz="2000" dirty="0">
                <a:cs typeface="Arial" panose="020B0604020202020204" pitchFamily="34" charset="0"/>
              </a:rPr>
              <a:t>Microsoft Exchange Forms Designer, which lets you develop customized forms for applications, such as vacation requests or purchase orders.</a:t>
            </a: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 - Servers</a:t>
            </a: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50825" y="1052513"/>
            <a:ext cx="5976938" cy="5632450"/>
          </a:xfrm>
          <a:prstGeom prst="rect">
            <a:avLst/>
          </a:prstGeom>
        </p:spPr>
        <p:txBody>
          <a:bodyPr>
            <a:spAutoFit/>
          </a:bodyPr>
          <a:lstStyle/>
          <a:p>
            <a:pPr eaLnBrk="1" hangingPunct="1">
              <a:buClr>
                <a:srgbClr val="00B050"/>
              </a:buClr>
              <a:buSzPct val="68000"/>
              <a:defRPr/>
            </a:pPr>
            <a:r>
              <a:rPr lang="en-US" sz="2000" b="1" dirty="0">
                <a:cs typeface="Arial" panose="020B0604020202020204" pitchFamily="34" charset="0"/>
              </a:rPr>
              <a:t>File servers</a:t>
            </a:r>
          </a:p>
          <a:p>
            <a:pPr marL="342900" indent="-342900" eaLnBrk="1" hangingPunct="1">
              <a:buClr>
                <a:srgbClr val="00B050"/>
              </a:buClr>
              <a:buSzPct val="68000"/>
              <a:buFont typeface="Wingdings 3" panose="05040102010807070707" pitchFamily="18" charset="2"/>
              <a:buChar char=""/>
              <a:defRPr/>
            </a:pPr>
            <a:r>
              <a:rPr lang="en-US" sz="2000" dirty="0">
                <a:cs typeface="Arial" panose="020B0604020202020204" pitchFamily="34" charset="0"/>
              </a:rPr>
              <a:t>File servers provide centralized disk storage that can be conveniently shared by client computers on the network. The most common task of a file server is to store shared files and programs. For example, the members of a small workgroup can use disk space on a file server to store their Microsoft Office documents.</a:t>
            </a:r>
          </a:p>
          <a:p>
            <a:pPr marL="342900" indent="-342900" eaLnBrk="1" hangingPunct="1">
              <a:buClr>
                <a:srgbClr val="00B050"/>
              </a:buClr>
              <a:buSzPct val="68000"/>
              <a:buFont typeface="Wingdings 3" panose="05040102010807070707" pitchFamily="18" charset="2"/>
              <a:buChar char=""/>
              <a:defRPr/>
            </a:pPr>
            <a:r>
              <a:rPr lang="en-US" sz="2000" dirty="0">
                <a:cs typeface="Arial" panose="020B0604020202020204" pitchFamily="34" charset="0"/>
              </a:rPr>
              <a:t>File servers must ensure that two users don’t try to update the same file at the same time. The file servers do this by locking a file while a user updates the file so that other users can’t access the file until the first user finishes.</a:t>
            </a:r>
          </a:p>
          <a:p>
            <a:pPr marL="342900" indent="-342900" eaLnBrk="1" hangingPunct="1">
              <a:buClr>
                <a:srgbClr val="00B050"/>
              </a:buClr>
              <a:buSzPct val="68000"/>
              <a:buFont typeface="Wingdings 3" panose="05040102010807070707" pitchFamily="18" charset="2"/>
              <a:buChar char=""/>
              <a:defRPr/>
            </a:pPr>
            <a:r>
              <a:rPr lang="en-US" sz="2000" dirty="0">
                <a:cs typeface="Arial" panose="020B0604020202020204" pitchFamily="34" charset="0"/>
              </a:rPr>
              <a:t>For document files (for example, word-processing or spreadsheet files), the whole file is locked. For database files, the lock can be applied just to the portion of the file that contains the record or records being updated. </a:t>
            </a: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 - Servers</a:t>
            </a:r>
          </a:p>
        </p:txBody>
      </p:sp>
      <p:pic>
        <p:nvPicPr>
          <p:cNvPr id="108548" name="Picture 4" descr="Image result for school network dr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52513"/>
            <a:ext cx="2449512"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6" descr="Image result for mail 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011488"/>
            <a:ext cx="2449512"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994275"/>
            <a:ext cx="243205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TextBox 6"/>
          <p:cNvSpPr txBox="1">
            <a:spLocks noChangeArrowheads="1"/>
          </p:cNvSpPr>
          <p:nvPr/>
        </p:nvSpPr>
        <p:spPr bwMode="auto">
          <a:xfrm>
            <a:off x="7493000" y="6318250"/>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a:t>Web Server</a:t>
            </a:r>
            <a:endParaRPr lang="en-GB" altLang="en-US"/>
          </a:p>
        </p:txBody>
      </p:sp>
      <p:sp>
        <p:nvSpPr>
          <p:cNvPr id="108552" name="TextBox 7"/>
          <p:cNvSpPr txBox="1">
            <a:spLocks noChangeArrowheads="1"/>
          </p:cNvSpPr>
          <p:nvPr/>
        </p:nvSpPr>
        <p:spPr bwMode="auto">
          <a:xfrm>
            <a:off x="7524750" y="45720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a:t>Mail Server</a:t>
            </a:r>
            <a:endParaRPr lang="en-GB" altLang="en-US"/>
          </a:p>
        </p:txBody>
      </p:sp>
      <p:sp>
        <p:nvSpPr>
          <p:cNvPr id="108553" name="TextBox 9"/>
          <p:cNvSpPr txBox="1">
            <a:spLocks noChangeArrowheads="1"/>
          </p:cNvSpPr>
          <p:nvPr/>
        </p:nvSpPr>
        <p:spPr bwMode="auto">
          <a:xfrm>
            <a:off x="7596188" y="2559050"/>
            <a:ext cx="1300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a:t>File Server</a:t>
            </a:r>
            <a:endParaRPr lang="en-GB" altLang="en-US"/>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50825" y="1052513"/>
            <a:ext cx="6192838" cy="5586412"/>
          </a:xfrm>
          <a:prstGeom prst="rect">
            <a:avLst/>
          </a:prstGeom>
        </p:spPr>
        <p:txBody>
          <a:bodyPr>
            <a:spAutoFit/>
          </a:bodyPr>
          <a:lstStyle/>
          <a:p>
            <a:pPr eaLnBrk="1" hangingPunct="1">
              <a:buClr>
                <a:srgbClr val="00B050"/>
              </a:buClr>
              <a:buSzPct val="68000"/>
              <a:defRPr/>
            </a:pPr>
            <a:r>
              <a:rPr lang="en-US" sz="2100" b="1" dirty="0">
                <a:cs typeface="Arial" panose="020B0604020202020204" pitchFamily="34" charset="0"/>
              </a:rPr>
              <a:t>Internet (Web) Server</a:t>
            </a:r>
          </a:p>
          <a:p>
            <a:pPr marL="342900" indent="-342900" eaLnBrk="1" hangingPunct="1">
              <a:buClr>
                <a:srgbClr val="00B050"/>
              </a:buClr>
              <a:buSzPct val="68000"/>
              <a:buFont typeface="Wingdings 3" panose="05040102010807070707" pitchFamily="18" charset="2"/>
              <a:buChar char=""/>
              <a:defRPr/>
            </a:pPr>
            <a:r>
              <a:rPr lang="en-US" sz="2100" dirty="0">
                <a:cs typeface="Arial" panose="020B0604020202020204" pitchFamily="34" charset="0"/>
              </a:rPr>
              <a:t>A Web server is a server computer that runs software that enables the computer to host an Internet or Intranet Web site. The two most popular Web server programs are Microsoft’s IIS (Internet Information Services) and Apache, an open-source Web server managed by the Apache Software Foundation.</a:t>
            </a:r>
          </a:p>
          <a:p>
            <a:pPr marL="342900" indent="-342900" eaLnBrk="1" hangingPunct="1">
              <a:buClr>
                <a:srgbClr val="00B050"/>
              </a:buClr>
              <a:buSzPct val="68000"/>
              <a:buFont typeface="Wingdings 3" panose="05040102010807070707" pitchFamily="18" charset="2"/>
              <a:buChar char=""/>
              <a:defRPr/>
            </a:pPr>
            <a:r>
              <a:rPr lang="en-US" sz="2100" dirty="0">
                <a:cs typeface="Arial" panose="020B0604020202020204" pitchFamily="34" charset="0"/>
              </a:rPr>
              <a:t>These often store copies of commonly used Web pages in a local cache. When a user requests a Web page from a remote Web server, the proxy server intercepts the request and checks to see whether it already has a copy of the page in its cache. If so, the Web proxy returns the page directly to the user. If not, the proxy passes the request on to the real server.</a:t>
            </a:r>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 - Servers</a:t>
            </a:r>
          </a:p>
        </p:txBody>
      </p:sp>
      <p:pic>
        <p:nvPicPr>
          <p:cNvPr id="110596" name="Picture 4" descr="Image result for school network dr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52513"/>
            <a:ext cx="2449512"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6" descr="Image result for mail 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011488"/>
            <a:ext cx="2449512"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994275"/>
            <a:ext cx="243205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TextBox 4"/>
          <p:cNvSpPr txBox="1">
            <a:spLocks noChangeArrowheads="1"/>
          </p:cNvSpPr>
          <p:nvPr/>
        </p:nvSpPr>
        <p:spPr bwMode="auto">
          <a:xfrm>
            <a:off x="7493000" y="6318250"/>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a:t>Web Server</a:t>
            </a:r>
            <a:endParaRPr lang="en-GB" altLang="en-US"/>
          </a:p>
        </p:txBody>
      </p:sp>
      <p:sp>
        <p:nvSpPr>
          <p:cNvPr id="110600" name="TextBox 9"/>
          <p:cNvSpPr txBox="1">
            <a:spLocks noChangeArrowheads="1"/>
          </p:cNvSpPr>
          <p:nvPr/>
        </p:nvSpPr>
        <p:spPr bwMode="auto">
          <a:xfrm>
            <a:off x="7524750" y="45720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a:t>Mail Server</a:t>
            </a:r>
            <a:endParaRPr lang="en-GB" altLang="en-US"/>
          </a:p>
        </p:txBody>
      </p:sp>
      <p:sp>
        <p:nvSpPr>
          <p:cNvPr id="110601" name="TextBox 10"/>
          <p:cNvSpPr txBox="1">
            <a:spLocks noChangeArrowheads="1"/>
          </p:cNvSpPr>
          <p:nvPr/>
        </p:nvSpPr>
        <p:spPr bwMode="auto">
          <a:xfrm>
            <a:off x="7596188" y="2559050"/>
            <a:ext cx="1300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E" altLang="en-US"/>
              <a:t>File Server</a:t>
            </a:r>
            <a:endParaRPr lang="en-GB" altLang="en-US"/>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7488" y="1052513"/>
            <a:ext cx="6586537" cy="5586412"/>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US" sz="1700" dirty="0">
                <a:cs typeface="Arial" panose="020B0604020202020204" pitchFamily="34" charset="0"/>
              </a:rPr>
              <a:t>Both Wi-Fi and Bluetooth offer wireless communication between devices. They both use radio frequencies as the carrier of data transmission.</a:t>
            </a:r>
          </a:p>
          <a:p>
            <a:pPr eaLnBrk="1" hangingPunct="1">
              <a:buClr>
                <a:srgbClr val="00B050"/>
              </a:buClr>
              <a:defRPr/>
            </a:pPr>
            <a:r>
              <a:rPr lang="en-US" sz="1700" b="1" dirty="0">
                <a:cs typeface="Arial" panose="020B0604020202020204" pitchFamily="34" charset="0"/>
              </a:rPr>
              <a:t>How Computers use Wi-Fi and Bluetooth to connect to Networks</a:t>
            </a:r>
          </a:p>
          <a:p>
            <a:pPr marL="342900" indent="-342900" eaLnBrk="1" hangingPunct="1">
              <a:buClr>
                <a:srgbClr val="00B050"/>
              </a:buClr>
              <a:buFont typeface="Wingdings 3" panose="05040102010807070707" pitchFamily="18" charset="2"/>
              <a:buChar char=""/>
              <a:defRPr/>
            </a:pPr>
            <a:r>
              <a:rPr lang="en-US" sz="1700" b="1" dirty="0">
                <a:cs typeface="Arial" panose="020B0604020202020204" pitchFamily="34" charset="0"/>
              </a:rPr>
              <a:t>Wi-Fi</a:t>
            </a:r>
          </a:p>
          <a:p>
            <a:pPr marL="342900" indent="-342900" eaLnBrk="1" hangingPunct="1">
              <a:buClr>
                <a:srgbClr val="00B050"/>
              </a:buClr>
              <a:buFont typeface="Wingdings 3" panose="05040102010807070707" pitchFamily="18" charset="2"/>
              <a:buChar char=""/>
              <a:defRPr/>
            </a:pPr>
            <a:r>
              <a:rPr lang="en-US" sz="1700" dirty="0">
                <a:cs typeface="Arial" panose="020B0604020202020204" pitchFamily="34" charset="0"/>
              </a:rPr>
              <a:t>A wireless transmitter (WAP) receives information from a network via its connection (e.g. a broadband connection if the internet is used). This transmitter converts the received information into radio waves and then transmits them.</a:t>
            </a:r>
          </a:p>
          <a:p>
            <a:pPr marL="342900" indent="-342900" eaLnBrk="1" hangingPunct="1">
              <a:buClr>
                <a:srgbClr val="00B050"/>
              </a:buClr>
              <a:buFont typeface="Wingdings 3" panose="05040102010807070707" pitchFamily="18" charset="2"/>
              <a:buChar char=""/>
              <a:defRPr/>
            </a:pPr>
            <a:r>
              <a:rPr lang="en-US" sz="1700" dirty="0">
                <a:cs typeface="Arial" panose="020B0604020202020204" pitchFamily="34" charset="0"/>
              </a:rPr>
              <a:t>A device (e.g. a computer) receives the radio waves via an installed wireless adaptor which allows it to download the information from the data source. This, of course, works in reverse when the device wishes to transmit data over the network.</a:t>
            </a:r>
          </a:p>
          <a:p>
            <a:pPr marL="342900" indent="-342900" eaLnBrk="1" hangingPunct="1">
              <a:buClr>
                <a:srgbClr val="00B050"/>
              </a:buClr>
              <a:buFont typeface="Wingdings 3" panose="05040102010807070707" pitchFamily="18" charset="2"/>
              <a:buChar char=""/>
              <a:defRPr/>
            </a:pPr>
            <a:r>
              <a:rPr lang="en-US" sz="1700" dirty="0">
                <a:cs typeface="Arial" panose="020B0604020202020204" pitchFamily="34" charset="0"/>
              </a:rPr>
              <a:t>Wi-Fi is best suited to operating full-scale networks since it offers much faster data transfer rates, better range and better security than Bluetooth. A Wi-Fi-enabled device (such as a computer or smartphone) can access, for example, the internet wirelessly at any </a:t>
            </a:r>
            <a:r>
              <a:rPr lang="en-US" sz="1700" b="1" dirty="0">
                <a:solidFill>
                  <a:srgbClr val="FF0000"/>
                </a:solidFill>
                <a:cs typeface="Arial" panose="020B0604020202020204" pitchFamily="34" charset="0"/>
              </a:rPr>
              <a:t>access point (AP)</a:t>
            </a:r>
            <a:r>
              <a:rPr lang="en-US" sz="1700" dirty="0">
                <a:cs typeface="Arial" panose="020B0604020202020204" pitchFamily="34" charset="0"/>
              </a:rPr>
              <a:t> of </a:t>
            </a:r>
            <a:r>
              <a:rPr lang="en-US" sz="1700" b="1" dirty="0">
                <a:solidFill>
                  <a:srgbClr val="FF0000"/>
                </a:solidFill>
                <a:cs typeface="Arial" panose="020B0604020202020204" pitchFamily="34" charset="0"/>
              </a:rPr>
              <a:t>hot spot</a:t>
            </a:r>
            <a:r>
              <a:rPr lang="en-US" sz="1700" dirty="0">
                <a:solidFill>
                  <a:srgbClr val="FF0000"/>
                </a:solidFill>
                <a:cs typeface="Arial" panose="020B0604020202020204" pitchFamily="34" charset="0"/>
              </a:rPr>
              <a:t> </a:t>
            </a:r>
            <a:r>
              <a:rPr lang="en-US" sz="1700" dirty="0">
                <a:cs typeface="Arial" panose="020B0604020202020204" pitchFamily="34" charset="0"/>
              </a:rPr>
              <a:t>up to 100M away.</a:t>
            </a:r>
          </a:p>
        </p:txBody>
      </p:sp>
      <p:pic>
        <p:nvPicPr>
          <p:cNvPr id="112643"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9763" y="3054350"/>
            <a:ext cx="17653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763" y="1266825"/>
            <a:ext cx="17795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How Does WiFi Work-">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9763" y="4684713"/>
            <a:ext cx="178593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TextBox 9">
            <a:hlinkClick r:id="rId6" action="ppaction://hlinkfile"/>
          </p:cNvPr>
          <p:cNvSpPr txBox="1">
            <a:spLocks noChangeArrowheads="1"/>
          </p:cNvSpPr>
          <p:nvPr/>
        </p:nvSpPr>
        <p:spPr bwMode="auto">
          <a:xfrm>
            <a:off x="7096125" y="5895975"/>
            <a:ext cx="153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Or Click here</a:t>
            </a:r>
            <a:endParaRPr lang="en-GB" altLang="en-US"/>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a:t>
            </a: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93740" y="1052736"/>
            <a:ext cx="6668958" cy="5533823"/>
          </a:xfrm>
          <a:prstGeom prst="rect">
            <a:avLst/>
          </a:prstGeom>
        </p:spPr>
        <p:txBody>
          <a:bodyPr>
            <a:spAutoFit/>
          </a:bodyPr>
          <a:lstStyle/>
          <a:p>
            <a:pPr eaLnBrk="1" hangingPunct="1">
              <a:buClr>
                <a:srgbClr val="00B050"/>
              </a:buClr>
              <a:defRPr/>
            </a:pPr>
            <a:r>
              <a:rPr lang="en-US" sz="2080" b="1" dirty="0">
                <a:cs typeface="Arial" panose="020B0604020202020204" pitchFamily="34" charset="0"/>
              </a:rPr>
              <a:t>Bluetooth</a:t>
            </a:r>
          </a:p>
          <a:p>
            <a:pPr marL="342900" indent="-342900" eaLnBrk="1" hangingPunct="1">
              <a:buClr>
                <a:srgbClr val="00B050"/>
              </a:buClr>
              <a:buFont typeface="Wingdings 3" panose="05040102010807070707" pitchFamily="18" charset="2"/>
              <a:buChar char=""/>
              <a:defRPr/>
            </a:pPr>
            <a:r>
              <a:rPr lang="en-US" sz="2080" dirty="0">
                <a:cs typeface="Arial" panose="020B0604020202020204" pitchFamily="34" charset="0"/>
              </a:rPr>
              <a:t>Bluetooth sends and receives radio waves in a band of 79 different frequencies (known as channels). These are all centered on a 2.45GHz frequency.</a:t>
            </a:r>
          </a:p>
          <a:p>
            <a:pPr marL="342900" indent="-342900" eaLnBrk="1" hangingPunct="1">
              <a:buClr>
                <a:srgbClr val="00B050"/>
              </a:buClr>
              <a:buFont typeface="Wingdings 3" panose="05040102010807070707" pitchFamily="18" charset="2"/>
              <a:buChar char=""/>
              <a:defRPr/>
            </a:pPr>
            <a:r>
              <a:rPr lang="en-US" sz="2080" dirty="0">
                <a:cs typeface="Arial" panose="020B0604020202020204" pitchFamily="34" charset="0"/>
              </a:rPr>
              <a:t>Devices using Bluetooth automatically detect and connect to each other, but they don’t interfere with other devices since each communicating pair uses a different channel (from the 79 options)</a:t>
            </a:r>
          </a:p>
          <a:p>
            <a:pPr marL="342900" indent="-342900" eaLnBrk="1" hangingPunct="1">
              <a:buClr>
                <a:srgbClr val="00B050"/>
              </a:buClr>
              <a:buFont typeface="Wingdings 3" panose="05040102010807070707" pitchFamily="18" charset="2"/>
              <a:buChar char=""/>
              <a:defRPr/>
            </a:pPr>
            <a:r>
              <a:rPr lang="en-US" sz="2080" dirty="0">
                <a:cs typeface="Arial" panose="020B0604020202020204" pitchFamily="34" charset="0"/>
              </a:rPr>
              <a:t>When a device wants to communicate, it picks one of the 79 channels at random. If the channel is already being used, it randomly picks another channel. This is known as </a:t>
            </a:r>
            <a:r>
              <a:rPr lang="en-US" sz="2080" b="1" dirty="0">
                <a:solidFill>
                  <a:srgbClr val="FF0000"/>
                </a:solidFill>
                <a:cs typeface="Arial" panose="020B0604020202020204" pitchFamily="34" charset="0"/>
              </a:rPr>
              <a:t>spread-spectrum frequency hopping</a:t>
            </a:r>
            <a:r>
              <a:rPr lang="en-US" sz="2080" dirty="0">
                <a:cs typeface="Arial" panose="020B0604020202020204" pitchFamily="34" charset="0"/>
              </a:rPr>
              <a:t>.</a:t>
            </a:r>
          </a:p>
          <a:p>
            <a:pPr marL="342900" indent="-342900" eaLnBrk="1" hangingPunct="1">
              <a:buClr>
                <a:srgbClr val="00B050"/>
              </a:buClr>
              <a:buFont typeface="Wingdings 3" panose="05040102010807070707" pitchFamily="18" charset="2"/>
              <a:buChar char=""/>
              <a:defRPr/>
            </a:pPr>
            <a:r>
              <a:rPr lang="en-US" sz="2080" dirty="0">
                <a:cs typeface="Arial" panose="020B0604020202020204" pitchFamily="34" charset="0"/>
              </a:rPr>
              <a:t>To further minimise the risk of interference with other devices, the communication pairs constantly change the frequencies (channels) they are using (several times a second).</a:t>
            </a:r>
          </a:p>
        </p:txBody>
      </p:sp>
      <p:pic>
        <p:nvPicPr>
          <p:cNvPr id="114691" name="Picture 6"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414963"/>
            <a:ext cx="174942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8"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846513"/>
            <a:ext cx="1735138"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Understanding Bluetooth">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2550" y="1124744"/>
            <a:ext cx="2119930" cy="116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Box 2">
            <a:hlinkClick r:id="rId6" action="ppaction://hlinkfile"/>
          </p:cNvPr>
          <p:cNvSpPr txBox="1">
            <a:spLocks noChangeArrowheads="1"/>
          </p:cNvSpPr>
          <p:nvPr/>
        </p:nvSpPr>
        <p:spPr bwMode="auto">
          <a:xfrm>
            <a:off x="7144518" y="2348880"/>
            <a:ext cx="1531938" cy="3683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Or Click here</a:t>
            </a:r>
            <a:endParaRPr lang="en-GB" altLang="en-US" dirty="0"/>
          </a:p>
        </p:txBody>
      </p:sp>
      <p:sp>
        <p:nvSpPr>
          <p:cNvPr id="10"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a:t>
            </a: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23850" y="1158875"/>
            <a:ext cx="8424863" cy="2447925"/>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US" sz="1700" dirty="0">
                <a:cs typeface="Arial" panose="020B0604020202020204" pitchFamily="34" charset="0"/>
              </a:rPr>
              <a:t>Essentially, Bluetooth is useful:</a:t>
            </a:r>
          </a:p>
          <a:p>
            <a:pPr marL="630238" indent="-280988" eaLnBrk="1" hangingPunct="1">
              <a:buClr>
                <a:srgbClr val="00B050"/>
              </a:buClr>
              <a:buFont typeface="Arial" panose="020B0604020202020204" pitchFamily="34" charset="0"/>
              <a:buChar char="•"/>
              <a:defRPr/>
            </a:pPr>
            <a:r>
              <a:rPr lang="en-US" sz="1700" dirty="0">
                <a:cs typeface="Arial" panose="020B0604020202020204" pitchFamily="34" charset="0"/>
              </a:rPr>
              <a:t>When transferring data between two or more devices that are very close together (&lt;30m distance)</a:t>
            </a:r>
          </a:p>
          <a:p>
            <a:pPr marL="630238" indent="-280988" eaLnBrk="1" hangingPunct="1">
              <a:buClr>
                <a:srgbClr val="00B050"/>
              </a:buClr>
              <a:buFont typeface="Arial" panose="020B0604020202020204" pitchFamily="34" charset="0"/>
              <a:buChar char="•"/>
              <a:defRPr/>
            </a:pPr>
            <a:r>
              <a:rPr lang="en-US" sz="1700" dirty="0">
                <a:cs typeface="Arial" panose="020B0604020202020204" pitchFamily="34" charset="0"/>
              </a:rPr>
              <a:t>When the speed of data transmission is not critical</a:t>
            </a:r>
          </a:p>
          <a:p>
            <a:pPr marL="630238" indent="-280988" eaLnBrk="1" hangingPunct="1">
              <a:buClr>
                <a:srgbClr val="00B050"/>
              </a:buClr>
              <a:buFont typeface="Arial" panose="020B0604020202020204" pitchFamily="34" charset="0"/>
              <a:buChar char="•"/>
              <a:defRPr/>
            </a:pPr>
            <a:r>
              <a:rPr lang="en-US" sz="1700" dirty="0">
                <a:cs typeface="Arial" panose="020B0604020202020204" pitchFamily="34" charset="0"/>
              </a:rPr>
              <a:t>For low bandwidth applications (e.g. when sending music files from a mobile-phone to a headset)</a:t>
            </a:r>
          </a:p>
          <a:p>
            <a:pPr marL="342900" indent="-342900" eaLnBrk="1" hangingPunct="1">
              <a:buClr>
                <a:srgbClr val="00B050"/>
              </a:buClr>
              <a:buFont typeface="Wingdings 3" panose="05040102010807070707" pitchFamily="18" charset="2"/>
              <a:buChar char=""/>
              <a:defRPr/>
            </a:pPr>
            <a:r>
              <a:rPr lang="en-US" sz="1700" dirty="0">
                <a:cs typeface="Arial" panose="020B0604020202020204" pitchFamily="34" charset="0"/>
              </a:rPr>
              <a:t>Bluetooth creates a secure </a:t>
            </a:r>
            <a:r>
              <a:rPr lang="en-US" sz="1700" b="1" dirty="0">
                <a:cs typeface="Arial" panose="020B0604020202020204" pitchFamily="34" charset="0"/>
              </a:rPr>
              <a:t>wireless personal area network (WPAN)</a:t>
            </a:r>
            <a:r>
              <a:rPr lang="en-US" sz="1700" dirty="0">
                <a:cs typeface="Arial" panose="020B0604020202020204" pitchFamily="34" charset="0"/>
              </a:rPr>
              <a:t> based on key encryption.</a:t>
            </a:r>
          </a:p>
          <a:p>
            <a:pPr marL="342900" indent="-342900" eaLnBrk="1" hangingPunct="1">
              <a:buClr>
                <a:srgbClr val="00B050"/>
              </a:buClr>
              <a:buFont typeface="Wingdings 3" panose="05040102010807070707" pitchFamily="18" charset="2"/>
              <a:buChar char=""/>
              <a:defRPr/>
            </a:pPr>
            <a:r>
              <a:rPr lang="en-US" sz="1700" dirty="0">
                <a:cs typeface="Arial" panose="020B0604020202020204" pitchFamily="34" charset="0"/>
              </a:rPr>
              <a:t>Table below </a:t>
            </a:r>
            <a:r>
              <a:rPr lang="en-US" sz="1700" dirty="0" err="1">
                <a:cs typeface="Arial" panose="020B0604020202020204" pitchFamily="34" charset="0"/>
              </a:rPr>
              <a:t>summarises</a:t>
            </a:r>
            <a:r>
              <a:rPr lang="en-US" sz="1700" dirty="0">
                <a:cs typeface="Arial" panose="020B0604020202020204" pitchFamily="34" charset="0"/>
              </a:rPr>
              <a:t> some of the differences between Wi-Fi and Bluetooth.</a:t>
            </a:r>
          </a:p>
        </p:txBody>
      </p:sp>
      <p:graphicFrame>
        <p:nvGraphicFramePr>
          <p:cNvPr id="2" name="Table 1"/>
          <p:cNvGraphicFramePr>
            <a:graphicFrameLocks noGrp="1"/>
          </p:cNvGraphicFramePr>
          <p:nvPr>
            <p:extLst>
              <p:ext uri="{D42A27DB-BD31-4B8C-83A1-F6EECF244321}">
                <p14:modId xmlns:p14="http://schemas.microsoft.com/office/powerpoint/2010/main" val="3414129107"/>
              </p:ext>
            </p:extLst>
          </p:nvPr>
        </p:nvGraphicFramePr>
        <p:xfrm>
          <a:off x="323850" y="3702050"/>
          <a:ext cx="8496300" cy="2895600"/>
        </p:xfrm>
        <a:graphic>
          <a:graphicData uri="http://schemas.openxmlformats.org/drawingml/2006/table">
            <a:tbl>
              <a:tblPr firstRow="1" bandRow="1">
                <a:tableStyleId>{5C22544A-7EE6-4342-B048-85BDC9FD1C3A}</a:tableStyleId>
              </a:tblPr>
              <a:tblGrid>
                <a:gridCol w="2524134"/>
                <a:gridCol w="1820783"/>
                <a:gridCol w="4151383"/>
              </a:tblGrid>
              <a:tr h="240027">
                <a:tc>
                  <a:txBody>
                    <a:bodyPr/>
                    <a:lstStyle/>
                    <a:p>
                      <a:r>
                        <a:rPr lang="en-US" sz="1400" dirty="0" smtClean="0">
                          <a:latin typeface="Arial" panose="020B0604020202020204" pitchFamily="34" charset="0"/>
                          <a:cs typeface="Arial" panose="020B0604020202020204" pitchFamily="34" charset="0"/>
                        </a:rPr>
                        <a:t>Feature</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Bluetooth</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Wi-Fi</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27">
                <a:tc>
                  <a:txBody>
                    <a:bodyPr/>
                    <a:lstStyle/>
                    <a:p>
                      <a:r>
                        <a:rPr lang="en-US" sz="1400" dirty="0" smtClean="0">
                          <a:latin typeface="Arial" panose="020B0604020202020204" pitchFamily="34" charset="0"/>
                          <a:cs typeface="Arial" panose="020B0604020202020204" pitchFamily="34" charset="0"/>
                        </a:rPr>
                        <a:t>Transmission frequency used</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2.4GHz</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2.4, 3.6, 5.0GHz</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27">
                <a:tc>
                  <a:txBody>
                    <a:bodyPr/>
                    <a:lstStyle/>
                    <a:p>
                      <a:r>
                        <a:rPr lang="en-US" sz="1400" dirty="0" smtClean="0">
                          <a:latin typeface="Arial" panose="020B0604020202020204" pitchFamily="34" charset="0"/>
                          <a:cs typeface="Arial" panose="020B0604020202020204" pitchFamily="34" charset="0"/>
                        </a:rPr>
                        <a:t>Data transfer rate (maximum)</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25 Mbits/second</a:t>
                      </a:r>
                      <a:r>
                        <a:rPr lang="en-US" sz="1400" baseline="0" dirty="0" smtClean="0">
                          <a:latin typeface="Arial" panose="020B0604020202020204" pitchFamily="34" charset="0"/>
                          <a:cs typeface="Arial" panose="020B0604020202020204" pitchFamily="34" charset="0"/>
                        </a:rPr>
                        <a:t> (3.1 Mbytes/second)</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250 Mbits/second (-31 Mbytes/Second)</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27">
                <a:tc>
                  <a:txBody>
                    <a:bodyPr/>
                    <a:lstStyle/>
                    <a:p>
                      <a:r>
                        <a:rPr lang="en-US" sz="1400" dirty="0" smtClean="0">
                          <a:latin typeface="Arial" panose="020B0604020202020204" pitchFamily="34" charset="0"/>
                          <a:cs typeface="Arial" panose="020B0604020202020204" pitchFamily="34" charset="0"/>
                        </a:rPr>
                        <a:t>Maximum effective range</a:t>
                      </a:r>
                      <a:r>
                        <a:rPr lang="en-US" sz="1400" baseline="0" dirty="0" smtClean="0">
                          <a:latin typeface="Arial" panose="020B0604020202020204" pitchFamily="34" charset="0"/>
                          <a:cs typeface="Arial" panose="020B0604020202020204" pitchFamily="34" charset="0"/>
                        </a:rPr>
                        <a:t> (metres)</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30M</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100m (but can be obstructed by walls</a:t>
                      </a:r>
                      <a:r>
                        <a:rPr lang="en-US" sz="1400" baseline="0" dirty="0" smtClean="0">
                          <a:latin typeface="Arial" panose="020B0604020202020204" pitchFamily="34" charset="0"/>
                          <a:cs typeface="Arial" panose="020B0604020202020204" pitchFamily="34" charset="0"/>
                        </a:rPr>
                        <a:t> etc. reducing effective range to only a few metres)</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27">
                <a:tc>
                  <a:txBody>
                    <a:bodyPr/>
                    <a:lstStyle/>
                    <a:p>
                      <a:r>
                        <a:rPr lang="en-US" sz="1400" dirty="0" smtClean="0">
                          <a:latin typeface="Arial" panose="020B0604020202020204" pitchFamily="34" charset="0"/>
                          <a:cs typeface="Arial" panose="020B0604020202020204" pitchFamily="34" charset="0"/>
                        </a:rPr>
                        <a:t>Maximum number of devices connected</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Up to 7</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Depends on the router used (can be one or many devices)</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27">
                <a:tc>
                  <a:txBody>
                    <a:bodyPr/>
                    <a:lstStyle/>
                    <a:p>
                      <a:r>
                        <a:rPr lang="en-US" sz="1400" dirty="0" smtClean="0">
                          <a:latin typeface="Arial" panose="020B0604020202020204" pitchFamily="34" charset="0"/>
                          <a:cs typeface="Arial" panose="020B0604020202020204" pitchFamily="34" charset="0"/>
                        </a:rPr>
                        <a:t>Type of data transmission security</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Key matching encryption</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Arial" panose="020B0604020202020204" pitchFamily="34" charset="0"/>
                          <a:cs typeface="Arial" panose="020B0604020202020204" pitchFamily="34" charset="0"/>
                        </a:rPr>
                        <a:t>WEP (wireless equivalent privacy) and WPA</a:t>
                      </a:r>
                      <a:r>
                        <a:rPr lang="en-US" sz="1400" baseline="0" dirty="0" smtClean="0">
                          <a:latin typeface="Arial" panose="020B0604020202020204" pitchFamily="34" charset="0"/>
                          <a:cs typeface="Arial" panose="020B0604020202020204" pitchFamily="34" charset="0"/>
                        </a:rPr>
                        <a:t> (Wi-Fi protected access) are the most common security systems.</a:t>
                      </a:r>
                      <a:endParaRPr lang="en-GB" sz="1400" dirty="0">
                        <a:latin typeface="Arial" panose="020B0604020202020204" pitchFamily="34" charset="0"/>
                        <a:cs typeface="Arial" panose="020B0604020202020204" pitchFamily="34" charset="0"/>
                      </a:endParaRPr>
                    </a:p>
                  </a:txBody>
                  <a:tcPr marL="91433" marR="914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a:t>
            </a: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50825" y="1052513"/>
            <a:ext cx="4965700" cy="2908300"/>
          </a:xfrm>
          <a:prstGeom prst="rect">
            <a:avLst/>
          </a:prstGeom>
        </p:spPr>
        <p:txBody>
          <a:bodyPr>
            <a:spAutoFit/>
          </a:bodyPr>
          <a:lstStyle/>
          <a:p>
            <a:pPr eaLnBrk="1" hangingPunct="1">
              <a:buClr>
                <a:srgbClr val="00B050"/>
              </a:buClr>
              <a:defRPr/>
            </a:pPr>
            <a:r>
              <a:rPr lang="en-US" sz="1830" b="1" dirty="0">
                <a:cs typeface="Arial" panose="020B0604020202020204" pitchFamily="34" charset="0"/>
              </a:rPr>
              <a:t>Wireless mobile technology</a:t>
            </a:r>
          </a:p>
          <a:p>
            <a:pPr marL="342900" indent="-342900" eaLnBrk="1" hangingPunct="1">
              <a:buClr>
                <a:srgbClr val="00B050"/>
              </a:buClr>
              <a:buFont typeface="Wingdings 3" panose="05040102010807070707" pitchFamily="18" charset="2"/>
              <a:buChar char=""/>
              <a:defRPr/>
            </a:pPr>
            <a:r>
              <a:rPr lang="en-US" sz="1830" dirty="0">
                <a:cs typeface="Arial" panose="020B0604020202020204" pitchFamily="34" charset="0"/>
              </a:rPr>
              <a:t>A wireless network is a network that uses radio signals rather than direct cable connections to exchange information. A computer with a wireless network connection is like a mobile phone. Just as you don’t have to be connected to a phone line to use a mobile phone, you don’t have to be connected to a network cable to use a wireless networked computer.</a:t>
            </a:r>
          </a:p>
        </p:txBody>
      </p:sp>
      <p:sp>
        <p:nvSpPr>
          <p:cNvPr id="7"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 - Cabling</a:t>
            </a:r>
          </a:p>
        </p:txBody>
      </p:sp>
      <p:pic>
        <p:nvPicPr>
          <p:cNvPr id="118788" name="Picture 2" descr="Image result for wireles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1052513"/>
            <a:ext cx="36766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0825" y="4005263"/>
            <a:ext cx="8281988" cy="2627312"/>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US" sz="1830" dirty="0">
                <a:cs typeface="Arial" panose="020B0604020202020204" pitchFamily="34" charset="0"/>
              </a:rPr>
              <a:t>A wireless network is often referred to as a WLAN, for wireless local area network. The term Wi-Fi is often used to describe wireless networks, although it technically refers to just one form of wireless networks: the 802.11b standard.</a:t>
            </a:r>
          </a:p>
          <a:p>
            <a:pPr marL="342900" indent="-342900" eaLnBrk="1" hangingPunct="1">
              <a:buClr>
                <a:srgbClr val="00B050"/>
              </a:buClr>
              <a:buFont typeface="Wingdings 3" panose="05040102010807070707" pitchFamily="18" charset="2"/>
              <a:buChar char=""/>
              <a:defRPr/>
            </a:pPr>
            <a:r>
              <a:rPr lang="en-US" sz="1830" dirty="0">
                <a:cs typeface="Arial" panose="020B0604020202020204" pitchFamily="34" charset="0"/>
              </a:rPr>
              <a:t>Wireless networks can transmit over any of several channels. In order for computers to talk to each other, they must be configured to transmit on the same channel. The simplest type of wireless network consists of two or more computers with wireless network adapters. Either way, </a:t>
            </a:r>
            <a:br>
              <a:rPr lang="en-US" sz="1830" dirty="0">
                <a:cs typeface="Arial" panose="020B0604020202020204" pitchFamily="34" charset="0"/>
              </a:rPr>
            </a:br>
            <a:r>
              <a:rPr lang="en-US" sz="1830" dirty="0">
                <a:cs typeface="Arial" panose="020B0604020202020204" pitchFamily="34" charset="0"/>
              </a:rPr>
              <a:t>they require a wireless adapter installed on each device.</a:t>
            </a:r>
          </a:p>
        </p:txBody>
      </p:sp>
      <p:pic>
        <p:nvPicPr>
          <p:cNvPr id="118790" name="Picture 4" descr="Image result for wireless adap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963" y="4446588"/>
            <a:ext cx="157321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3"/>
          <p:cNvSpPr>
            <a:spLocks noChangeArrowheads="1"/>
          </p:cNvSpPr>
          <p:nvPr/>
        </p:nvSpPr>
        <p:spPr bwMode="auto">
          <a:xfrm>
            <a:off x="250825" y="1052513"/>
            <a:ext cx="84248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US" altLang="en-US" sz="1700" b="1">
                <a:cs typeface="Arial" panose="020B0604020202020204" pitchFamily="34" charset="0"/>
              </a:rPr>
              <a:t>Coaxial Cable </a:t>
            </a:r>
            <a:r>
              <a:rPr lang="en-US" altLang="en-US" sz="1700">
                <a:cs typeface="Arial" panose="020B0604020202020204" pitchFamily="34" charset="0"/>
              </a:rPr>
              <a:t>- You can construct an Ethernet network by using one </a:t>
            </a:r>
            <a:br>
              <a:rPr lang="en-US" altLang="en-US" sz="1700">
                <a:cs typeface="Arial" panose="020B0604020202020204" pitchFamily="34" charset="0"/>
              </a:rPr>
            </a:br>
            <a:r>
              <a:rPr lang="en-US" altLang="en-US" sz="1700">
                <a:cs typeface="Arial" panose="020B0604020202020204" pitchFamily="34" charset="0"/>
              </a:rPr>
              <a:t>of two different types of cable: coaxial cable, which resembles TV cable, </a:t>
            </a:r>
            <a:br>
              <a:rPr lang="en-US" altLang="en-US" sz="1700">
                <a:cs typeface="Arial" panose="020B0604020202020204" pitchFamily="34" charset="0"/>
              </a:rPr>
            </a:br>
            <a:r>
              <a:rPr lang="en-US" altLang="en-US" sz="1700">
                <a:cs typeface="Arial" panose="020B0604020202020204" pitchFamily="34" charset="0"/>
              </a:rPr>
              <a:t>or twisted-pair cable, which looks like phone cable. Twisted-pair cable </a:t>
            </a:r>
            <a:br>
              <a:rPr lang="en-US" altLang="en-US" sz="1700">
                <a:cs typeface="Arial" panose="020B0604020202020204" pitchFamily="34" charset="0"/>
              </a:rPr>
            </a:br>
            <a:r>
              <a:rPr lang="en-US" altLang="en-US" sz="1700">
                <a:cs typeface="Arial" panose="020B0604020202020204" pitchFamily="34" charset="0"/>
              </a:rPr>
              <a:t>is sometimes called UTP, or 10BaseT cable.</a:t>
            </a:r>
          </a:p>
          <a:p>
            <a:pPr eaLnBrk="1" hangingPunct="1">
              <a:buClr>
                <a:srgbClr val="00B050"/>
              </a:buClr>
              <a:buFont typeface="Wingdings 3" panose="05040102010807070707" pitchFamily="18" charset="2"/>
              <a:buChar char=""/>
            </a:pPr>
            <a:r>
              <a:rPr lang="en-US" altLang="en-US" sz="1700">
                <a:cs typeface="Arial" panose="020B0604020202020204" pitchFamily="34" charset="0"/>
              </a:rPr>
              <a:t>This type of cable that was once popular for Ethernet networks is coaxial cable,</a:t>
            </a:r>
            <a:br>
              <a:rPr lang="en-US" altLang="en-US" sz="1700">
                <a:cs typeface="Arial" panose="020B0604020202020204" pitchFamily="34" charset="0"/>
              </a:rPr>
            </a:br>
            <a:r>
              <a:rPr lang="en-US" altLang="en-US" sz="1700">
                <a:cs typeface="Arial" panose="020B0604020202020204" pitchFamily="34" charset="0"/>
              </a:rPr>
              <a:t> sometimes called thinnet  or BNC cable because of the type of connectors </a:t>
            </a:r>
            <a:br>
              <a:rPr lang="en-US" altLang="en-US" sz="1700">
                <a:cs typeface="Arial" panose="020B0604020202020204" pitchFamily="34" charset="0"/>
              </a:rPr>
            </a:br>
            <a:r>
              <a:rPr lang="en-US" altLang="en-US" sz="1700">
                <a:cs typeface="Arial" panose="020B0604020202020204" pitchFamily="34" charset="0"/>
              </a:rPr>
              <a:t>used on each end of the cable. Thinnet cable operates only at 10Mbps and </a:t>
            </a:r>
            <a:br>
              <a:rPr lang="en-US" altLang="en-US" sz="1700">
                <a:cs typeface="Arial" panose="020B0604020202020204" pitchFamily="34" charset="0"/>
              </a:rPr>
            </a:br>
            <a:r>
              <a:rPr lang="en-US" altLang="en-US" sz="1700">
                <a:cs typeface="Arial" panose="020B0604020202020204" pitchFamily="34" charset="0"/>
              </a:rPr>
              <a:t>is rarely used for new networks. However, you’ll find plenty of existing </a:t>
            </a:r>
            <a:br>
              <a:rPr lang="en-US" altLang="en-US" sz="1700">
                <a:cs typeface="Arial" panose="020B0604020202020204" pitchFamily="34" charset="0"/>
              </a:rPr>
            </a:br>
            <a:r>
              <a:rPr lang="en-US" altLang="en-US" sz="1700">
                <a:cs typeface="Arial" panose="020B0604020202020204" pitchFamily="34" charset="0"/>
              </a:rPr>
              <a:t>thinnet networks still being used.</a:t>
            </a:r>
          </a:p>
          <a:p>
            <a:pPr eaLnBrk="1" hangingPunct="1">
              <a:buClr>
                <a:srgbClr val="00B050"/>
              </a:buClr>
              <a:buFont typeface="Wingdings 3" panose="05040102010807070707" pitchFamily="18" charset="2"/>
              <a:buChar char=""/>
            </a:pPr>
            <a:r>
              <a:rPr lang="en-US" altLang="en-US" sz="1700">
                <a:cs typeface="Arial" panose="020B0604020202020204" pitchFamily="34" charset="0"/>
              </a:rPr>
              <a:t>You may encounter other types of cable in an existing network: thick yellow cable that used to be the only type of cable used for Ethernet, fibre-optic cables that span long distances at high speeds, or thick twisted-pair bundles that carry multiple sets of twisted-pair cable between wiring closets in a large building. For all but the largest networks, the choice is between coaxial cable and twisted-pair cable.</a:t>
            </a:r>
          </a:p>
          <a:p>
            <a:pPr eaLnBrk="1" hangingPunct="1">
              <a:buClr>
                <a:srgbClr val="00B050"/>
              </a:buClr>
              <a:buFont typeface="Wingdings 3" panose="05040102010807070707" pitchFamily="18" charset="2"/>
              <a:buChar char=""/>
            </a:pPr>
            <a:r>
              <a:rPr lang="en-US" altLang="en-US" sz="1700" b="1">
                <a:cs typeface="Arial" panose="020B0604020202020204" pitchFamily="34" charset="0"/>
              </a:rPr>
              <a:t>Twisted-pair cable </a:t>
            </a:r>
            <a:r>
              <a:rPr lang="en-US" altLang="en-US" sz="1700">
                <a:cs typeface="Arial" panose="020B0604020202020204" pitchFamily="34" charset="0"/>
              </a:rPr>
              <a:t>- The most popular type of cable today is twisted-pair cable, or UTP (Unshielded Twisted Pair).  UTP cable is even cheaper than thin coaxial cable, and  best of all, many modern buildings are already wired </a:t>
            </a:r>
            <a:br>
              <a:rPr lang="en-US" altLang="en-US" sz="1700">
                <a:cs typeface="Arial" panose="020B0604020202020204" pitchFamily="34" charset="0"/>
              </a:rPr>
            </a:br>
            <a:r>
              <a:rPr lang="en-US" altLang="en-US" sz="1700">
                <a:cs typeface="Arial" panose="020B0604020202020204" pitchFamily="34" charset="0"/>
              </a:rPr>
              <a:t>with twisted-pair cable because this type of wiring is often used </a:t>
            </a:r>
            <a:br>
              <a:rPr lang="en-US" altLang="en-US" sz="1700">
                <a:cs typeface="Arial" panose="020B0604020202020204" pitchFamily="34" charset="0"/>
              </a:rPr>
            </a:br>
            <a:r>
              <a:rPr lang="en-US" altLang="en-US" sz="1700">
                <a:cs typeface="Arial" panose="020B0604020202020204" pitchFamily="34" charset="0"/>
              </a:rPr>
              <a:t>with modern phone systems.</a:t>
            </a:r>
          </a:p>
        </p:txBody>
      </p:sp>
      <p:sp>
        <p:nvSpPr>
          <p:cNvPr id="7"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 - Cabling</a:t>
            </a:r>
          </a:p>
        </p:txBody>
      </p:sp>
      <p:pic>
        <p:nvPicPr>
          <p:cNvPr id="1208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1052513"/>
            <a:ext cx="12969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5692775"/>
            <a:ext cx="18732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50825" y="1052513"/>
            <a:ext cx="6408738" cy="5632450"/>
          </a:xfrm>
          <a:prstGeom prst="rect">
            <a:avLst/>
          </a:prstGeom>
        </p:spPr>
        <p:txBody>
          <a:bodyPr>
            <a:spAutoFit/>
          </a:bodyPr>
          <a:lstStyle/>
          <a:p>
            <a:pPr eaLnBrk="1" hangingPunct="1">
              <a:buClr>
                <a:srgbClr val="00B050"/>
              </a:buClr>
              <a:defRPr/>
            </a:pPr>
            <a:r>
              <a:rPr lang="en-US" sz="2000" b="1" dirty="0">
                <a:cs typeface="Arial" panose="020B0604020202020204" pitchFamily="34" charset="0"/>
              </a:rPr>
              <a:t>Fibre optic</a:t>
            </a:r>
          </a:p>
          <a:p>
            <a:pPr marL="342900" indent="-342900" eaLnBrk="1" hangingPunct="1">
              <a:buClr>
                <a:srgbClr val="00B050"/>
              </a:buClr>
              <a:buFont typeface="Wingdings 3" panose="05040102010807070707" pitchFamily="18" charset="2"/>
              <a:buChar char=""/>
              <a:defRPr/>
            </a:pPr>
            <a:r>
              <a:rPr lang="en-US" sz="2000" dirty="0">
                <a:cs typeface="Arial" panose="020B0604020202020204" pitchFamily="34" charset="0"/>
              </a:rPr>
              <a:t>Fibre Optic is called 10BaseFX. Because fibre-optic cable is expensive and tricky to install, it isn’t used much for individual computers in a network. </a:t>
            </a:r>
          </a:p>
          <a:p>
            <a:pPr marL="342900" indent="-342900" eaLnBrk="1" hangingPunct="1">
              <a:buClr>
                <a:srgbClr val="00B050"/>
              </a:buClr>
              <a:buFont typeface="Wingdings 3" panose="05040102010807070707" pitchFamily="18" charset="2"/>
              <a:buChar char=""/>
              <a:defRPr/>
            </a:pPr>
            <a:r>
              <a:rPr lang="en-US" sz="2000" dirty="0">
                <a:cs typeface="Arial" panose="020B0604020202020204" pitchFamily="34" charset="0"/>
              </a:rPr>
              <a:t>However, it’s commonly used as a network backbone. For example, a fibre backbone is often used to connect individual workgroup hubs to routers and servers.</a:t>
            </a:r>
          </a:p>
          <a:p>
            <a:pPr marL="342900" indent="-342900" eaLnBrk="1" hangingPunct="1">
              <a:buClr>
                <a:srgbClr val="00B050"/>
              </a:buClr>
              <a:buFont typeface="Wingdings 3" panose="05040102010807070707" pitchFamily="18" charset="2"/>
              <a:buChar char=""/>
              <a:defRPr/>
            </a:pPr>
            <a:r>
              <a:rPr lang="en-US" sz="2000" dirty="0">
                <a:cs typeface="Arial" panose="020B0604020202020204" pitchFamily="34" charset="0"/>
              </a:rPr>
              <a:t>Fibre-optic networks also require NICs. Fibre-optic NICs are still too expensive for desktop use in most networks. Instead, they’re used for high-speed backbones. </a:t>
            </a:r>
          </a:p>
          <a:p>
            <a:pPr marL="342900" indent="-342900" eaLnBrk="1" hangingPunct="1">
              <a:buClr>
                <a:srgbClr val="00B050"/>
              </a:buClr>
              <a:buFont typeface="Wingdings 3" panose="05040102010807070707" pitchFamily="18" charset="2"/>
              <a:buChar char=""/>
              <a:defRPr/>
            </a:pPr>
            <a:r>
              <a:rPr lang="en-US" sz="2000" dirty="0">
                <a:cs typeface="Arial" panose="020B0604020202020204" pitchFamily="34" charset="0"/>
              </a:rPr>
              <a:t>If a server connects to a high-speed fibre backbone, it will need a fibre-optic NIC that matches the fibre-optic cable being used.</a:t>
            </a:r>
          </a:p>
          <a:p>
            <a:pPr eaLnBrk="1" hangingPunct="1">
              <a:buClr>
                <a:srgbClr val="00B050"/>
              </a:buClr>
              <a:defRPr/>
            </a:pPr>
            <a:r>
              <a:rPr lang="en-US" sz="2000" b="1" dirty="0">
                <a:solidFill>
                  <a:srgbClr val="FF0000"/>
                </a:solidFill>
                <a:cs typeface="Arial" panose="020B0604020202020204" pitchFamily="34" charset="0"/>
              </a:rPr>
              <a:t>P3.6 – Task 06 </a:t>
            </a:r>
            <a:r>
              <a:rPr lang="en-US" sz="2000" dirty="0">
                <a:solidFill>
                  <a:srgbClr val="FF0000"/>
                </a:solidFill>
                <a:cs typeface="Arial" panose="020B0604020202020204" pitchFamily="34" charset="0"/>
              </a:rPr>
              <a:t>– For the three proposal needs, outline and explain the Network hardware and Devices necessary to meet the school’s ICT purpose..</a:t>
            </a:r>
          </a:p>
        </p:txBody>
      </p:sp>
      <p:sp>
        <p:nvSpPr>
          <p:cNvPr id="7"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P3.6 – Network Equipment - Cabling</a:t>
            </a:r>
          </a:p>
        </p:txBody>
      </p:sp>
      <p:pic>
        <p:nvPicPr>
          <p:cNvPr id="122884" name="Picture 4" descr="Image result for fibre optic c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052513"/>
            <a:ext cx="219392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6" descr="Image result for fibre optic c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563" y="4292600"/>
            <a:ext cx="219392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8" descr="Image result for fibre optic c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563" y="5661025"/>
            <a:ext cx="21939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9075" y="1052513"/>
            <a:ext cx="6473825" cy="5632450"/>
          </a:xfrm>
          <a:prstGeom prst="rect">
            <a:avLst/>
          </a:prstGeom>
        </p:spPr>
        <p:txBody>
          <a:bodyPr>
            <a:spAutoFit/>
          </a:bodyPr>
          <a:lstStyle/>
          <a:p>
            <a:pPr eaLnBrk="1" hangingPunct="1">
              <a:buClr>
                <a:srgbClr val="00B050"/>
              </a:buClr>
              <a:defRPr/>
            </a:pPr>
            <a:r>
              <a:rPr lang="en-US" sz="2400" b="1" dirty="0">
                <a:cs typeface="Arial" panose="020B0604020202020204" pitchFamily="34" charset="0"/>
              </a:rPr>
              <a:t>Local Area Networks (LAN’s) and Wide Area Networks (WAN’s), Local Area Networks (LAN’s), Personal Area Network (PAN)</a:t>
            </a:r>
            <a:endParaRPr lang="en-US" sz="2400" dirty="0">
              <a:cs typeface="Arial" panose="020B0604020202020204" pitchFamily="34" charset="0"/>
            </a:endParaRPr>
          </a:p>
          <a:p>
            <a:pPr marL="342900" indent="-342900" eaLnBrk="1" hangingPunct="1">
              <a:buClr>
                <a:srgbClr val="00B050"/>
              </a:buClr>
              <a:buFont typeface="Wingdings 3" panose="05040102010807070707" pitchFamily="18" charset="2"/>
              <a:buChar char=""/>
              <a:defRPr/>
            </a:pPr>
            <a:r>
              <a:rPr lang="en-US" sz="2400" dirty="0">
                <a:cs typeface="Arial" panose="020B0604020202020204" pitchFamily="34" charset="0"/>
              </a:rPr>
              <a:t>These systems are usually within one building, or certainly not very far from each other geographically. A typical LAN will consist of a number of computers and devices (e.g. printers) that are connected to </a:t>
            </a:r>
            <a:r>
              <a:rPr lang="en-US" sz="2400" b="1" dirty="0">
                <a:solidFill>
                  <a:srgbClr val="FF0000"/>
                </a:solidFill>
                <a:cs typeface="Arial" panose="020B0604020202020204" pitchFamily="34" charset="0"/>
              </a:rPr>
              <a:t>hubs</a:t>
            </a:r>
            <a:r>
              <a:rPr lang="en-US" sz="2400" b="1" dirty="0">
                <a:cs typeface="Arial" panose="020B0604020202020204" pitchFamily="34" charset="0"/>
              </a:rPr>
              <a:t> </a:t>
            </a:r>
            <a:r>
              <a:rPr lang="en-US" sz="2400" dirty="0">
                <a:solidFill>
                  <a:srgbClr val="FF0000"/>
                </a:solidFill>
                <a:cs typeface="Arial" panose="020B0604020202020204" pitchFamily="34" charset="0"/>
              </a:rPr>
              <a:t> </a:t>
            </a:r>
            <a:r>
              <a:rPr lang="en-US" sz="2400" dirty="0">
                <a:cs typeface="Arial" panose="020B0604020202020204" pitchFamily="34" charset="0"/>
              </a:rPr>
              <a:t>or </a:t>
            </a:r>
            <a:r>
              <a:rPr lang="en-US" sz="2400" b="1" dirty="0">
                <a:solidFill>
                  <a:srgbClr val="FF0000"/>
                </a:solidFill>
                <a:cs typeface="Arial" panose="020B0604020202020204" pitchFamily="34" charset="0"/>
              </a:rPr>
              <a:t>switches</a:t>
            </a:r>
            <a:r>
              <a:rPr lang="en-US" sz="2400" dirty="0">
                <a:cs typeface="Arial" panose="020B0604020202020204" pitchFamily="34" charset="0"/>
              </a:rPr>
              <a:t>. </a:t>
            </a:r>
          </a:p>
          <a:p>
            <a:pPr marL="342900" indent="-342900" eaLnBrk="1" hangingPunct="1">
              <a:buClr>
                <a:srgbClr val="00B050"/>
              </a:buClr>
              <a:buFont typeface="Wingdings 3" panose="05040102010807070707" pitchFamily="18" charset="2"/>
              <a:buChar char=""/>
              <a:defRPr/>
            </a:pPr>
            <a:r>
              <a:rPr lang="en-US" sz="2400" dirty="0">
                <a:cs typeface="Arial" panose="020B0604020202020204" pitchFamily="34" charset="0"/>
              </a:rPr>
              <a:t>One of the hubs or switches will usually be connected to a </a:t>
            </a:r>
            <a:r>
              <a:rPr lang="en-US" sz="2400" b="1" dirty="0">
                <a:solidFill>
                  <a:srgbClr val="FF0000"/>
                </a:solidFill>
                <a:cs typeface="Arial" panose="020B0604020202020204" pitchFamily="34" charset="0"/>
              </a:rPr>
              <a:t>router</a:t>
            </a:r>
            <a:r>
              <a:rPr lang="en-US" sz="2400" dirty="0">
                <a:solidFill>
                  <a:srgbClr val="FF0000"/>
                </a:solidFill>
                <a:cs typeface="Arial" panose="020B0604020202020204" pitchFamily="34" charset="0"/>
              </a:rPr>
              <a:t> </a:t>
            </a:r>
            <a:r>
              <a:rPr lang="en-US" sz="2400" dirty="0">
                <a:cs typeface="Arial" panose="020B0604020202020204" pitchFamily="34" charset="0"/>
              </a:rPr>
              <a:t>and a </a:t>
            </a:r>
            <a:r>
              <a:rPr lang="en-US" sz="2400" b="1" dirty="0">
                <a:solidFill>
                  <a:srgbClr val="FF0000"/>
                </a:solidFill>
                <a:cs typeface="Arial" panose="020B0604020202020204" pitchFamily="34" charset="0"/>
              </a:rPr>
              <a:t>modem</a:t>
            </a:r>
            <a:r>
              <a:rPr lang="en-US" sz="2400" dirty="0">
                <a:solidFill>
                  <a:srgbClr val="FF0000"/>
                </a:solidFill>
                <a:cs typeface="Arial" panose="020B0604020202020204" pitchFamily="34" charset="0"/>
              </a:rPr>
              <a:t> </a:t>
            </a:r>
            <a:r>
              <a:rPr lang="en-US" sz="2400" dirty="0">
                <a:cs typeface="Arial" panose="020B0604020202020204" pitchFamily="34" charset="0"/>
              </a:rPr>
              <a:t>(usually </a:t>
            </a:r>
            <a:r>
              <a:rPr lang="en-US" sz="2400" b="1" dirty="0">
                <a:solidFill>
                  <a:srgbClr val="FF0000"/>
                </a:solidFill>
                <a:cs typeface="Arial" panose="020B0604020202020204" pitchFamily="34" charset="0"/>
              </a:rPr>
              <a:t>broadband</a:t>
            </a:r>
            <a:r>
              <a:rPr lang="en-US" sz="2400" dirty="0">
                <a:cs typeface="Arial" panose="020B0604020202020204" pitchFamily="34" charset="0"/>
              </a:rPr>
              <a:t>) to allow the LAN to connect to the internet; in doing so it then becomes part of a </a:t>
            </a:r>
            <a:r>
              <a:rPr lang="en-US" sz="2400" b="1" dirty="0">
                <a:solidFill>
                  <a:srgbClr val="FF0000"/>
                </a:solidFill>
                <a:cs typeface="Arial" panose="020B0604020202020204" pitchFamily="34" charset="0"/>
              </a:rPr>
              <a:t>WAN</a:t>
            </a:r>
            <a:r>
              <a:rPr lang="en-US" sz="2400" dirty="0">
                <a:cs typeface="Arial" panose="020B0604020202020204" pitchFamily="34" charset="0"/>
              </a:rPr>
              <a:t>.</a:t>
            </a:r>
          </a:p>
        </p:txBody>
      </p:sp>
      <p:pic>
        <p:nvPicPr>
          <p:cNvPr id="124931" name="Picture 2" descr="http://www.webclasses.net/Courses/Internet/6.0/Demo/units/media/figures/unit01/intranetserve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524125"/>
            <a:ext cx="21034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4" descr="http://srdc.msstate.edu/ecommerce/curricula/farm_mgmt/images/mod1_6interactive_graphi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206500"/>
            <a:ext cx="21018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6" descr="http://www.extranet.co.nz/Safe@NetworkDiagr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3544888"/>
            <a:ext cx="2101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Picture 8" descr="http://www.conceptdraw.com/How-To-Guide/picture/Network-diagram-Communication-network-architecture.png"/>
          <p:cNvSpPr>
            <a:spLocks noChangeAspect="1" noChangeArrowheads="1"/>
          </p:cNvSpPr>
          <p:nvPr/>
        </p:nvSpPr>
        <p:spPr bwMode="auto">
          <a:xfrm>
            <a:off x="6732588" y="4926013"/>
            <a:ext cx="210185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P3.7 – Network Types – LAN, WAN, PAN</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pPr fontAlgn="auto">
              <a:spcAft>
                <a:spcPts val="0"/>
              </a:spcAft>
              <a:defRPr/>
            </a:pPr>
            <a:r>
              <a:rPr lang="en-GB" sz="4800" dirty="0" smtClean="0">
                <a:ea typeface="+mj-ea"/>
              </a:rPr>
              <a:t>Assignment Scenario</a:t>
            </a:r>
            <a:endParaRPr lang="en-GB" dirty="0" smtClean="0">
              <a:ea typeface="+mj-ea"/>
            </a:endParaRPr>
          </a:p>
        </p:txBody>
      </p:sp>
      <p:sp>
        <p:nvSpPr>
          <p:cNvPr id="2" name="Rectangle 1"/>
          <p:cNvSpPr/>
          <p:nvPr/>
        </p:nvSpPr>
        <p:spPr>
          <a:xfrm>
            <a:off x="179388" y="1052513"/>
            <a:ext cx="8655050" cy="5910262"/>
          </a:xfrm>
          <a:prstGeom prst="rect">
            <a:avLst/>
          </a:prstGeom>
        </p:spPr>
        <p:txBody>
          <a:bodyPr>
            <a:spAutoFit/>
          </a:bodyPr>
          <a:lstStyle/>
          <a:p>
            <a:pPr marL="354013" indent="-354013" eaLnBrk="1" hangingPunct="1">
              <a:buClr>
                <a:srgbClr val="7030A0"/>
              </a:buClr>
              <a:buFont typeface="Wingdings 3" panose="05040102010807070707" pitchFamily="18" charset="2"/>
              <a:buChar char=""/>
              <a:defRPr/>
            </a:pPr>
            <a:r>
              <a:rPr lang="en-US" sz="1760" dirty="0">
                <a:latin typeface="Arial" charset="0"/>
              </a:rPr>
              <a:t>In order for any organisation to run effectively and successfully achieve its targets a range of supporting systems will need to be used.</a:t>
            </a:r>
          </a:p>
          <a:p>
            <a:pPr marL="354013" indent="-354013" eaLnBrk="1" hangingPunct="1">
              <a:buClr>
                <a:srgbClr val="7030A0"/>
              </a:buClr>
              <a:buFont typeface="Wingdings 3" panose="05040102010807070707" pitchFamily="18" charset="2"/>
              <a:buChar char=""/>
              <a:defRPr/>
            </a:pPr>
            <a:r>
              <a:rPr lang="en-US" sz="1760" dirty="0">
                <a:latin typeface="Arial" charset="0"/>
              </a:rPr>
              <a:t>It is now common practice that the vital systems within an organisation are automated and computer controlled which promotes accuracy and efficiency.</a:t>
            </a:r>
          </a:p>
          <a:p>
            <a:pPr marL="354013" indent="-354013" eaLnBrk="1" hangingPunct="1">
              <a:buClr>
                <a:srgbClr val="7030A0"/>
              </a:buClr>
              <a:buFont typeface="Wingdings 3" panose="05040102010807070707" pitchFamily="18" charset="2"/>
              <a:buChar char=""/>
              <a:defRPr/>
            </a:pPr>
            <a:r>
              <a:rPr lang="en-US" sz="1760" dirty="0">
                <a:latin typeface="Arial" charset="0"/>
              </a:rPr>
              <a:t>This has resulted in the increasing need for IT support technicians who are responsible for the design, development, implementation and testing of those systems. The role of an IT support technician requires an enhanced level of knowledge about hardware, software and networks and is now a vital role within most organisations.</a:t>
            </a:r>
          </a:p>
          <a:p>
            <a:pPr eaLnBrk="1" hangingPunct="1">
              <a:buClr>
                <a:srgbClr val="7030A0"/>
              </a:buClr>
              <a:defRPr/>
            </a:pPr>
            <a:r>
              <a:rPr lang="en-US" sz="1760" b="1" dirty="0">
                <a:latin typeface="Arial" charset="0"/>
              </a:rPr>
              <a:t>Progress Academy – IT support systems</a:t>
            </a:r>
          </a:p>
          <a:p>
            <a:pPr marL="354013" indent="-354013" eaLnBrk="1" hangingPunct="1">
              <a:buClr>
                <a:srgbClr val="7030A0"/>
              </a:buClr>
              <a:buFont typeface="Wingdings 3" panose="05040102010807070707" pitchFamily="18" charset="2"/>
              <a:buChar char=""/>
              <a:defRPr/>
            </a:pPr>
            <a:r>
              <a:rPr lang="en-US" sz="1760" dirty="0">
                <a:latin typeface="Arial" charset="0"/>
              </a:rPr>
              <a:t>Progress Academy is an education establishment with 500 students. The current systems in the academy are paper-based but the Academy would like to reduce the errors and environmental impact of paper-based systems through the use of automation.</a:t>
            </a:r>
          </a:p>
          <a:p>
            <a:pPr marL="354013" indent="-354013" eaLnBrk="1" hangingPunct="1">
              <a:buClr>
                <a:srgbClr val="7030A0"/>
              </a:buClr>
              <a:buFont typeface="Wingdings 3" panose="05040102010807070707" pitchFamily="18" charset="2"/>
              <a:buChar char=""/>
              <a:defRPr/>
            </a:pPr>
            <a:r>
              <a:rPr lang="en-US" sz="1760" dirty="0">
                <a:latin typeface="Arial" charset="0"/>
              </a:rPr>
              <a:t>The subsequent use of computer controlled systems will not only have a positive environmental impact but should improve the speed and accuracy at which the systems operate.</a:t>
            </a:r>
          </a:p>
          <a:p>
            <a:pPr marL="354013" indent="-354013" eaLnBrk="1" hangingPunct="1">
              <a:buClr>
                <a:srgbClr val="7030A0"/>
              </a:buClr>
              <a:buFont typeface="Wingdings 3" panose="05040102010807070707" pitchFamily="18" charset="2"/>
              <a:buChar char=""/>
              <a:defRPr/>
            </a:pPr>
            <a:r>
              <a:rPr lang="en-US" sz="1760" dirty="0">
                <a:latin typeface="Arial" charset="0"/>
              </a:rPr>
              <a:t>The Academy has identified three priority systems that require immediate automation - the student registration system, the monitoring of student grades and the control of stock and resources in the Academy e.g. paper, pens and equipment.</a:t>
            </a: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60350" y="1052513"/>
            <a:ext cx="6327775" cy="5632450"/>
          </a:xfrm>
          <a:prstGeom prst="rect">
            <a:avLst/>
          </a:prstGeom>
        </p:spPr>
        <p:txBody>
          <a:bodyPr>
            <a:spAutoFit/>
          </a:bodyPr>
          <a:lstStyle/>
          <a:p>
            <a:pPr eaLnBrk="1" hangingPunct="1">
              <a:buClr>
                <a:srgbClr val="00B050"/>
              </a:buClr>
              <a:defRPr/>
            </a:pPr>
            <a:r>
              <a:rPr lang="en-US" sz="1960" b="1" dirty="0">
                <a:cs typeface="Arial" panose="020B0604020202020204" pitchFamily="34" charset="0"/>
              </a:rPr>
              <a:t>Advantages</a:t>
            </a:r>
          </a:p>
          <a:p>
            <a:pPr marL="457200" indent="-231775" eaLnBrk="1" hangingPunct="1">
              <a:buClr>
                <a:srgbClr val="00B050"/>
              </a:buClr>
              <a:buFont typeface="Arial" panose="020B0604020202020204" pitchFamily="34" charset="0"/>
              <a:buChar char="•"/>
              <a:defRPr/>
            </a:pPr>
            <a:r>
              <a:rPr lang="en-US" sz="1960" dirty="0">
                <a:cs typeface="Arial" panose="020B0604020202020204" pitchFamily="34" charset="0"/>
              </a:rPr>
              <a:t>The sharing of resources (such as expensive peripherals and applications software)</a:t>
            </a:r>
          </a:p>
          <a:p>
            <a:pPr marL="457200" indent="-231775" eaLnBrk="1" hangingPunct="1">
              <a:buClr>
                <a:srgbClr val="00B050"/>
              </a:buClr>
              <a:buFont typeface="Arial" panose="020B0604020202020204" pitchFamily="34" charset="0"/>
              <a:buChar char="•"/>
              <a:defRPr/>
            </a:pPr>
            <a:r>
              <a:rPr lang="en-US" sz="1960" dirty="0">
                <a:cs typeface="Arial" panose="020B0604020202020204" pitchFamily="34" charset="0"/>
              </a:rPr>
              <a:t>Ease of communication between users.</a:t>
            </a:r>
          </a:p>
          <a:p>
            <a:pPr marL="457200" indent="-231775" eaLnBrk="1" hangingPunct="1">
              <a:buClr>
                <a:srgbClr val="00B050"/>
              </a:buClr>
              <a:buFont typeface="Arial" panose="020B0604020202020204" pitchFamily="34" charset="0"/>
              <a:buChar char="•"/>
              <a:defRPr/>
            </a:pPr>
            <a:r>
              <a:rPr lang="en-US" sz="1960" dirty="0">
                <a:cs typeface="Arial" panose="020B0604020202020204" pitchFamily="34" charset="0"/>
              </a:rPr>
              <a:t>A network administrator to control and monitor all aspects of the network (e.g. changing passwords, monitoring internet use etc.)</a:t>
            </a:r>
          </a:p>
          <a:p>
            <a:pPr eaLnBrk="1" hangingPunct="1">
              <a:buClr>
                <a:srgbClr val="00B050"/>
              </a:buClr>
              <a:defRPr/>
            </a:pPr>
            <a:r>
              <a:rPr lang="en-US" sz="1960" b="1" dirty="0">
                <a:cs typeface="Arial" panose="020B0604020202020204" pitchFamily="34" charset="0"/>
              </a:rPr>
              <a:t>Disadvantages</a:t>
            </a:r>
          </a:p>
          <a:p>
            <a:pPr marL="457200" indent="-231775" eaLnBrk="1" hangingPunct="1">
              <a:buClr>
                <a:srgbClr val="00B050"/>
              </a:buClr>
              <a:buFont typeface="Arial" panose="020B0604020202020204" pitchFamily="34" charset="0"/>
              <a:buChar char="•"/>
              <a:defRPr/>
            </a:pPr>
            <a:r>
              <a:rPr lang="en-US" sz="1960" dirty="0">
                <a:cs typeface="Arial" panose="020B0604020202020204" pitchFamily="34" charset="0"/>
              </a:rPr>
              <a:t>Easier spread of viruses throughout the whole network.</a:t>
            </a:r>
          </a:p>
          <a:p>
            <a:pPr marL="457200" indent="-231775" eaLnBrk="1" hangingPunct="1">
              <a:buClr>
                <a:srgbClr val="00B050"/>
              </a:buClr>
              <a:buFont typeface="Arial" panose="020B0604020202020204" pitchFamily="34" charset="0"/>
              <a:buChar char="•"/>
              <a:defRPr/>
            </a:pPr>
            <a:r>
              <a:rPr lang="en-US" sz="1960" dirty="0">
                <a:cs typeface="Arial" panose="020B0604020202020204" pitchFamily="34" charset="0"/>
              </a:rPr>
              <a:t>Printer queues developing, which can be frustrating.</a:t>
            </a:r>
          </a:p>
          <a:p>
            <a:pPr marL="457200" indent="-231775" eaLnBrk="1" hangingPunct="1">
              <a:buClr>
                <a:srgbClr val="00B050"/>
              </a:buClr>
              <a:buFont typeface="Arial" panose="020B0604020202020204" pitchFamily="34" charset="0"/>
              <a:buChar char="•"/>
              <a:defRPr/>
            </a:pPr>
            <a:r>
              <a:rPr lang="en-US" sz="1960" dirty="0">
                <a:cs typeface="Arial" panose="020B0604020202020204" pitchFamily="34" charset="0"/>
              </a:rPr>
              <a:t>Slower access to external network, such as the internet.</a:t>
            </a:r>
          </a:p>
          <a:p>
            <a:pPr marL="457200" indent="-231775" eaLnBrk="1" hangingPunct="1">
              <a:buClr>
                <a:srgbClr val="00B050"/>
              </a:buClr>
              <a:buFont typeface="Arial" panose="020B0604020202020204" pitchFamily="34" charset="0"/>
              <a:buChar char="•"/>
              <a:defRPr/>
            </a:pPr>
            <a:r>
              <a:rPr lang="en-US" sz="1960" dirty="0">
                <a:cs typeface="Arial" panose="020B0604020202020204" pitchFamily="34" charset="0"/>
              </a:rPr>
              <a:t>Increased security when compared to stand-alone computers.</a:t>
            </a:r>
          </a:p>
          <a:p>
            <a:pPr marL="457200" indent="-231775" eaLnBrk="1" hangingPunct="1">
              <a:buClr>
                <a:srgbClr val="00B050"/>
              </a:buClr>
              <a:buFont typeface="Arial" panose="020B0604020202020204" pitchFamily="34" charset="0"/>
              <a:buChar char="•"/>
              <a:defRPr/>
            </a:pPr>
            <a:r>
              <a:rPr lang="en-US" sz="1960" dirty="0">
                <a:cs typeface="Arial" panose="020B0604020202020204" pitchFamily="34" charset="0"/>
              </a:rPr>
              <a:t>If the main server breaks down, in most cases the network will no longer function.</a:t>
            </a:r>
          </a:p>
        </p:txBody>
      </p:sp>
      <p:pic>
        <p:nvPicPr>
          <p:cNvPr id="126979" name="Picture 2" descr="http://www.webclasses.net/Courses/Internet/6.0/Demo/units/media/figures/unit01/intranetserve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524125"/>
            <a:ext cx="21034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4" descr="http://srdc.msstate.edu/ecommerce/curricula/farm_mgmt/images/mod1_6interactive_graphi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206500"/>
            <a:ext cx="21018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6" descr="http://www.extranet.co.nz/Safe@NetworkDiagr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3544888"/>
            <a:ext cx="2101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Picture 8" descr="http://www.conceptdraw.com/How-To-Guide/picture/Network-diagram-Communication-network-architecture.png"/>
          <p:cNvSpPr>
            <a:spLocks noChangeAspect="1" noChangeArrowheads="1"/>
          </p:cNvSpPr>
          <p:nvPr/>
        </p:nvSpPr>
        <p:spPr bwMode="auto">
          <a:xfrm>
            <a:off x="6732588" y="4926013"/>
            <a:ext cx="210185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P3.7 – Network Types – LAN, WAN, PAN</a:t>
            </a: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9075" y="1052513"/>
            <a:ext cx="6545263" cy="5530850"/>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US" sz="1860" b="1" dirty="0">
                <a:cs typeface="Arial" panose="020B0604020202020204" pitchFamily="34" charset="0"/>
              </a:rPr>
              <a:t>Wide Are Networks (WAN’s)</a:t>
            </a:r>
            <a:r>
              <a:rPr lang="en-US" sz="1860" dirty="0">
                <a:cs typeface="Arial" panose="020B0604020202020204" pitchFamily="34" charset="0"/>
              </a:rPr>
              <a:t> are used where computers or networks are situated a long distance from each other geographically (e.g. in a different city or country). If a number of LAN’s are joined together using a router or modem, then they can form a WAN. The most common examples of WAN include the Internet and the network of ATM;s (automated teller machines) used by banks.</a:t>
            </a:r>
          </a:p>
          <a:p>
            <a:pPr marL="342900" indent="-342900" eaLnBrk="1" hangingPunct="1">
              <a:buClr>
                <a:srgbClr val="00B050"/>
              </a:buClr>
              <a:buFont typeface="Wingdings 3" panose="05040102010807070707" pitchFamily="18" charset="2"/>
              <a:buChar char=""/>
              <a:defRPr/>
            </a:pPr>
            <a:r>
              <a:rPr lang="en-US" sz="1860" dirty="0">
                <a:cs typeface="Arial" panose="020B0604020202020204" pitchFamily="34" charset="0"/>
              </a:rPr>
              <a:t>Because of the long distances between devices, WAN’s usually make use of some public communications networks (such as telephone lines or satellites) but they can use dedicated or leased communication lines which can be less expensive and also ,more secure (less risk of hacking).</a:t>
            </a:r>
          </a:p>
          <a:p>
            <a:pPr marL="342900" indent="-342900" eaLnBrk="1" hangingPunct="1">
              <a:buClr>
                <a:srgbClr val="00B050"/>
              </a:buClr>
              <a:buFont typeface="Wingdings 3" panose="05040102010807070707" pitchFamily="18" charset="2"/>
              <a:buChar char=""/>
              <a:defRPr/>
            </a:pPr>
            <a:r>
              <a:rPr lang="en-US" sz="1860" dirty="0">
                <a:cs typeface="Arial" panose="020B0604020202020204" pitchFamily="34" charset="0"/>
              </a:rPr>
              <a:t>A typical WAN will consist of end systems and intermediate systems (see right).</a:t>
            </a:r>
          </a:p>
          <a:p>
            <a:pPr marL="342900" indent="-342900" eaLnBrk="1" hangingPunct="1">
              <a:buClr>
                <a:srgbClr val="00B050"/>
              </a:buClr>
              <a:buFont typeface="Wingdings 3" panose="05040102010807070707" pitchFamily="18" charset="2"/>
              <a:buChar char=""/>
              <a:defRPr/>
            </a:pPr>
            <a:r>
              <a:rPr lang="en-US" sz="1860" dirty="0">
                <a:cs typeface="Arial" panose="020B0604020202020204" pitchFamily="34" charset="0"/>
              </a:rPr>
              <a:t>1, 3, 7 and 10 and known as end systems and the remainder are known as intermediate systems. The distance between each system can be considerable, especially if the WAN is run by a multinational company.</a:t>
            </a:r>
          </a:p>
        </p:txBody>
      </p:sp>
      <p:grpSp>
        <p:nvGrpSpPr>
          <p:cNvPr id="129027" name="Group 71"/>
          <p:cNvGrpSpPr>
            <a:grpSpLocks/>
          </p:cNvGrpSpPr>
          <p:nvPr/>
        </p:nvGrpSpPr>
        <p:grpSpPr bwMode="auto">
          <a:xfrm>
            <a:off x="6697663" y="1430338"/>
            <a:ext cx="2074862" cy="5068887"/>
            <a:chOff x="6697695" y="1429767"/>
            <a:chExt cx="2074984" cy="5069506"/>
          </a:xfrm>
        </p:grpSpPr>
        <p:sp>
          <p:nvSpPr>
            <p:cNvPr id="2" name="Oval 1"/>
            <p:cNvSpPr/>
            <p:nvPr/>
          </p:nvSpPr>
          <p:spPr>
            <a:xfrm>
              <a:off x="8340854" y="1844155"/>
              <a:ext cx="431825" cy="433441"/>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8317040" y="3501707"/>
              <a:ext cx="431825" cy="431853"/>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2</a:t>
              </a:r>
              <a:endParaRPr lang="en-GB" sz="1600" b="1" dirty="0">
                <a:solidFill>
                  <a:schemeClr val="tx1"/>
                </a:solidFill>
                <a:latin typeface="Arial" panose="020B0604020202020204" pitchFamily="34" charset="0"/>
                <a:cs typeface="Arial" panose="020B0604020202020204" pitchFamily="34" charset="0"/>
              </a:endParaRPr>
            </a:p>
          </p:txBody>
        </p:sp>
        <p:sp>
          <p:nvSpPr>
            <p:cNvPr id="8" name="Oval 7"/>
            <p:cNvSpPr/>
            <p:nvPr/>
          </p:nvSpPr>
          <p:spPr>
            <a:xfrm>
              <a:off x="8317040" y="4868712"/>
              <a:ext cx="431825" cy="431853"/>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3</a:t>
              </a:r>
              <a:endParaRPr lang="en-GB" sz="1600" b="1"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7596273" y="2595134"/>
              <a:ext cx="431825" cy="431853"/>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4</a:t>
              </a:r>
              <a:endParaRPr lang="en-GB" sz="1600" b="1" dirty="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7632787" y="4070101"/>
              <a:ext cx="431825" cy="431853"/>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5</a:t>
              </a:r>
              <a:endParaRPr lang="en-GB" sz="1600" b="1"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7632787" y="5516491"/>
              <a:ext cx="431825" cy="433440"/>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6</a:t>
              </a:r>
              <a:endParaRPr lang="en-GB" sz="1600" b="1" dirty="0">
                <a:solidFill>
                  <a:schemeClr val="tx1"/>
                </a:solidFill>
                <a:latin typeface="Arial" panose="020B0604020202020204" pitchFamily="34" charset="0"/>
                <a:cs typeface="Arial" panose="020B0604020202020204" pitchFamily="34" charset="0"/>
              </a:endParaRPr>
            </a:p>
          </p:txBody>
        </p:sp>
        <p:sp>
          <p:nvSpPr>
            <p:cNvPr id="12" name="Oval 11"/>
            <p:cNvSpPr/>
            <p:nvPr/>
          </p:nvSpPr>
          <p:spPr>
            <a:xfrm>
              <a:off x="6702457" y="1429767"/>
              <a:ext cx="431825" cy="431853"/>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7</a:t>
              </a:r>
              <a:endParaRPr lang="en-GB" sz="1600" b="1" dirty="0">
                <a:solidFill>
                  <a:schemeClr val="tx1"/>
                </a:solidFill>
                <a:latin typeface="Arial" panose="020B0604020202020204" pitchFamily="34" charset="0"/>
                <a:cs typeface="Arial" panose="020B0604020202020204" pitchFamily="34" charset="0"/>
              </a:endParaRPr>
            </a:p>
          </p:txBody>
        </p:sp>
        <p:sp>
          <p:nvSpPr>
            <p:cNvPr id="13" name="Oval 12"/>
            <p:cNvSpPr/>
            <p:nvPr/>
          </p:nvSpPr>
          <p:spPr>
            <a:xfrm>
              <a:off x="6702457" y="3244501"/>
              <a:ext cx="431825" cy="431853"/>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8</a:t>
              </a:r>
              <a:endParaRPr lang="en-GB" sz="1600" b="1" dirty="0">
                <a:solidFill>
                  <a:schemeClr val="tx1"/>
                </a:solidFill>
                <a:latin typeface="Arial" panose="020B0604020202020204" pitchFamily="34" charset="0"/>
                <a:cs typeface="Arial" panose="020B0604020202020204" pitchFamily="34" charset="0"/>
              </a:endParaRPr>
            </a:p>
          </p:txBody>
        </p:sp>
        <p:sp>
          <p:nvSpPr>
            <p:cNvPr id="14" name="Oval 13"/>
            <p:cNvSpPr/>
            <p:nvPr/>
          </p:nvSpPr>
          <p:spPr>
            <a:xfrm>
              <a:off x="6697695" y="4633733"/>
              <a:ext cx="431825" cy="431853"/>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9</a:t>
              </a:r>
              <a:endParaRPr lang="en-GB" sz="1600" b="1" dirty="0">
                <a:solidFill>
                  <a:schemeClr val="tx1"/>
                </a:solidFill>
                <a:latin typeface="Arial" panose="020B0604020202020204" pitchFamily="34" charset="0"/>
                <a:cs typeface="Arial" panose="020B0604020202020204" pitchFamily="34" charset="0"/>
              </a:endParaRPr>
            </a:p>
          </p:txBody>
        </p:sp>
        <p:sp>
          <p:nvSpPr>
            <p:cNvPr id="15" name="Oval 14"/>
            <p:cNvSpPr/>
            <p:nvPr/>
          </p:nvSpPr>
          <p:spPr>
            <a:xfrm>
              <a:off x="6699282" y="6067420"/>
              <a:ext cx="431825" cy="431853"/>
            </a:xfrm>
            <a:prstGeom prst="ellipse">
              <a:avLst/>
            </a:prstGeom>
            <a:noFill/>
            <a:ln w="38100" cmpd="sng">
              <a:solidFill>
                <a:srgbClr val="C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1600" b="1" dirty="0">
                  <a:solidFill>
                    <a:schemeClr val="tx1"/>
                  </a:solidFill>
                  <a:latin typeface="Arial" panose="020B0604020202020204" pitchFamily="34" charset="0"/>
                  <a:cs typeface="Arial" panose="020B0604020202020204" pitchFamily="34" charset="0"/>
                </a:rPr>
                <a:t>10</a:t>
              </a:r>
              <a:endParaRPr lang="en-GB" sz="1600" b="1" dirty="0">
                <a:solidFill>
                  <a:schemeClr val="tx1"/>
                </a:solidFill>
                <a:latin typeface="Arial" panose="020B0604020202020204" pitchFamily="34" charset="0"/>
                <a:cs typeface="Arial" panose="020B0604020202020204" pitchFamily="34" charset="0"/>
              </a:endParaRPr>
            </a:p>
          </p:txBody>
        </p:sp>
        <p:cxnSp>
          <p:nvCxnSpPr>
            <p:cNvPr id="4" name="Straight Connector 3"/>
            <p:cNvCxnSpPr>
              <a:stCxn id="12" idx="5"/>
              <a:endCxn id="9" idx="1"/>
            </p:cNvCxnSpPr>
            <p:nvPr/>
          </p:nvCxnSpPr>
          <p:spPr>
            <a:xfrm>
              <a:off x="7070779" y="1798112"/>
              <a:ext cx="588998" cy="858942"/>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 idx="3"/>
              <a:endCxn id="9" idx="7"/>
            </p:cNvCxnSpPr>
            <p:nvPr/>
          </p:nvCxnSpPr>
          <p:spPr>
            <a:xfrm flipH="1">
              <a:off x="7964594" y="2214088"/>
              <a:ext cx="439763" cy="442966"/>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1"/>
              <a:endCxn id="9" idx="5"/>
            </p:cNvCxnSpPr>
            <p:nvPr/>
          </p:nvCxnSpPr>
          <p:spPr>
            <a:xfrm flipH="1" flipV="1">
              <a:off x="7964594" y="2963479"/>
              <a:ext cx="414361" cy="600148"/>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3"/>
              <a:endCxn id="13" idx="7"/>
            </p:cNvCxnSpPr>
            <p:nvPr/>
          </p:nvCxnSpPr>
          <p:spPr>
            <a:xfrm flipH="1">
              <a:off x="7070779" y="2963479"/>
              <a:ext cx="588998" cy="342942"/>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1"/>
              <a:endCxn id="13" idx="5"/>
            </p:cNvCxnSpPr>
            <p:nvPr/>
          </p:nvCxnSpPr>
          <p:spPr>
            <a:xfrm flipH="1" flipV="1">
              <a:off x="7070779" y="3612846"/>
              <a:ext cx="625512" cy="520764"/>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3"/>
              <a:endCxn id="14" idx="7"/>
            </p:cNvCxnSpPr>
            <p:nvPr/>
          </p:nvCxnSpPr>
          <p:spPr>
            <a:xfrm flipH="1">
              <a:off x="7066017" y="4438446"/>
              <a:ext cx="630274" cy="258795"/>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4"/>
              <a:endCxn id="14" idx="0"/>
            </p:cNvCxnSpPr>
            <p:nvPr/>
          </p:nvCxnSpPr>
          <p:spPr>
            <a:xfrm flipH="1">
              <a:off x="6913608" y="3676353"/>
              <a:ext cx="4762" cy="957380"/>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4"/>
              <a:endCxn id="15" idx="0"/>
            </p:cNvCxnSpPr>
            <p:nvPr/>
          </p:nvCxnSpPr>
          <p:spPr>
            <a:xfrm>
              <a:off x="6913608" y="5065586"/>
              <a:ext cx="1587" cy="1001834"/>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 idx="7"/>
              <a:endCxn id="11" idx="3"/>
            </p:cNvCxnSpPr>
            <p:nvPr/>
          </p:nvCxnSpPr>
          <p:spPr>
            <a:xfrm flipV="1">
              <a:off x="7067604" y="5886423"/>
              <a:ext cx="628687" cy="244505"/>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7" idx="4"/>
              <a:endCxn id="8" idx="0"/>
            </p:cNvCxnSpPr>
            <p:nvPr/>
          </p:nvCxnSpPr>
          <p:spPr>
            <a:xfrm>
              <a:off x="8532953" y="3933560"/>
              <a:ext cx="0" cy="935152"/>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8" idx="1"/>
              <a:endCxn id="10" idx="5"/>
            </p:cNvCxnSpPr>
            <p:nvPr/>
          </p:nvCxnSpPr>
          <p:spPr>
            <a:xfrm flipH="1" flipV="1">
              <a:off x="8001109" y="4438446"/>
              <a:ext cx="377847" cy="493773"/>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1" idx="0"/>
              <a:endCxn id="10" idx="4"/>
            </p:cNvCxnSpPr>
            <p:nvPr/>
          </p:nvCxnSpPr>
          <p:spPr>
            <a:xfrm flipV="1">
              <a:off x="7848700" y="4501954"/>
              <a:ext cx="0" cy="1014537"/>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0" idx="7"/>
              <a:endCxn id="7" idx="3"/>
            </p:cNvCxnSpPr>
            <p:nvPr/>
          </p:nvCxnSpPr>
          <p:spPr>
            <a:xfrm flipV="1">
              <a:off x="8001109" y="3870052"/>
              <a:ext cx="377847" cy="263557"/>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 idx="4"/>
              <a:endCxn id="7" idx="0"/>
            </p:cNvCxnSpPr>
            <p:nvPr/>
          </p:nvCxnSpPr>
          <p:spPr>
            <a:xfrm flipH="1">
              <a:off x="8532953" y="2277596"/>
              <a:ext cx="23813" cy="1224111"/>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P3.7 – Network Types – LAN, WAN, PAN</a:t>
            </a: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3"/>
          <p:cNvSpPr>
            <a:spLocks noChangeArrowheads="1"/>
          </p:cNvSpPr>
          <p:nvPr/>
        </p:nvSpPr>
        <p:spPr bwMode="auto">
          <a:xfrm>
            <a:off x="179512" y="1052513"/>
            <a:ext cx="675105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Font typeface="Wingdings 3" panose="05040102010807070707" pitchFamily="18" charset="2"/>
              <a:buChar char=""/>
            </a:pPr>
            <a:r>
              <a:rPr lang="en-US" altLang="en-US" b="1" dirty="0">
                <a:cs typeface="Arial" panose="020B0604020202020204" pitchFamily="34" charset="0"/>
              </a:rPr>
              <a:t>Wireless LAN’s (WLAN’s)</a:t>
            </a:r>
            <a:r>
              <a:rPr lang="en-US" altLang="en-US" dirty="0">
                <a:cs typeface="Arial" panose="020B0604020202020204" pitchFamily="34" charset="0"/>
              </a:rPr>
              <a:t> are similar to </a:t>
            </a:r>
            <a:br>
              <a:rPr lang="en-US" altLang="en-US" dirty="0">
                <a:cs typeface="Arial" panose="020B0604020202020204" pitchFamily="34" charset="0"/>
              </a:rPr>
            </a:br>
            <a:r>
              <a:rPr lang="en-US" altLang="en-US" dirty="0">
                <a:cs typeface="Arial" panose="020B0604020202020204" pitchFamily="34" charset="0"/>
              </a:rPr>
              <a:t>LAN’s but there are no wires or cables. In </a:t>
            </a:r>
            <a:br>
              <a:rPr lang="en-US" altLang="en-US" dirty="0">
                <a:cs typeface="Arial" panose="020B0604020202020204" pitchFamily="34" charset="0"/>
              </a:rPr>
            </a:br>
            <a:r>
              <a:rPr lang="en-US" altLang="en-US" dirty="0">
                <a:cs typeface="Arial" panose="020B0604020202020204" pitchFamily="34" charset="0"/>
              </a:rPr>
              <a:t>other words, they provide wireless network </a:t>
            </a:r>
            <a:r>
              <a:rPr lang="en-US" altLang="en-US" dirty="0" smtClean="0">
                <a:cs typeface="Arial" panose="020B0604020202020204" pitchFamily="34" charset="0"/>
              </a:rPr>
              <a:t/>
            </a:r>
            <a:br>
              <a:rPr lang="en-US" altLang="en-US" dirty="0" smtClean="0">
                <a:cs typeface="Arial" panose="020B0604020202020204" pitchFamily="34" charset="0"/>
              </a:rPr>
            </a:br>
            <a:r>
              <a:rPr lang="en-US" altLang="en-US" dirty="0" smtClean="0">
                <a:cs typeface="Arial" panose="020B0604020202020204" pitchFamily="34" charset="0"/>
              </a:rPr>
              <a:t>communications </a:t>
            </a:r>
            <a:r>
              <a:rPr lang="en-US" altLang="en-US" dirty="0">
                <a:cs typeface="Arial" panose="020B0604020202020204" pitchFamily="34" charset="0"/>
              </a:rPr>
              <a:t>over fairly short distances </a:t>
            </a:r>
            <a:br>
              <a:rPr lang="en-US" altLang="en-US" dirty="0">
                <a:cs typeface="Arial" panose="020B0604020202020204" pitchFamily="34" charset="0"/>
              </a:rPr>
            </a:br>
            <a:r>
              <a:rPr lang="en-US" altLang="en-US" dirty="0">
                <a:cs typeface="Arial" panose="020B0604020202020204" pitchFamily="34" charset="0"/>
              </a:rPr>
              <a:t>(a few metres) using radio or infrared </a:t>
            </a:r>
            <a:br>
              <a:rPr lang="en-US" altLang="en-US" dirty="0">
                <a:cs typeface="Arial" panose="020B0604020202020204" pitchFamily="34" charset="0"/>
              </a:rPr>
            </a:br>
            <a:r>
              <a:rPr lang="en-US" altLang="en-US" dirty="0">
                <a:cs typeface="Arial" panose="020B0604020202020204" pitchFamily="34" charset="0"/>
              </a:rPr>
              <a:t>signals instead of cables.</a:t>
            </a:r>
          </a:p>
          <a:p>
            <a:pPr eaLnBrk="1" hangingPunct="1">
              <a:buClr>
                <a:srgbClr val="00B050"/>
              </a:buClr>
              <a:buFont typeface="Wingdings 3" panose="05040102010807070707" pitchFamily="18" charset="2"/>
              <a:buChar char=""/>
            </a:pPr>
            <a:r>
              <a:rPr lang="en-US" altLang="en-US" dirty="0">
                <a:cs typeface="Arial" panose="020B0604020202020204" pitchFamily="34" charset="0"/>
              </a:rPr>
              <a:t>Devices, known as </a:t>
            </a:r>
            <a:r>
              <a:rPr lang="en-US" altLang="en-US" b="1" dirty="0">
                <a:cs typeface="Arial" panose="020B0604020202020204" pitchFamily="34" charset="0"/>
              </a:rPr>
              <a:t>access points (AP’s)</a:t>
            </a:r>
            <a:r>
              <a:rPr lang="en-US" altLang="en-US" dirty="0">
                <a:cs typeface="Arial" panose="020B0604020202020204" pitchFamily="34" charset="0"/>
              </a:rPr>
              <a:t> </a:t>
            </a:r>
            <a:br>
              <a:rPr lang="en-US" altLang="en-US" dirty="0">
                <a:cs typeface="Arial" panose="020B0604020202020204" pitchFamily="34" charset="0"/>
              </a:rPr>
            </a:br>
            <a:r>
              <a:rPr lang="en-US" altLang="en-US" dirty="0">
                <a:cs typeface="Arial" panose="020B0604020202020204" pitchFamily="34" charset="0"/>
              </a:rPr>
              <a:t>or wireless nodes are connected into the </a:t>
            </a:r>
            <a:br>
              <a:rPr lang="en-US" altLang="en-US" dirty="0">
                <a:cs typeface="Arial" panose="020B0604020202020204" pitchFamily="34" charset="0"/>
              </a:rPr>
            </a:br>
            <a:r>
              <a:rPr lang="en-US" altLang="en-US" dirty="0">
                <a:cs typeface="Arial" panose="020B0604020202020204" pitchFamily="34" charset="0"/>
              </a:rPr>
              <a:t>wired network at fixed locations. Because of the limited range, most commercial LAN’s (e.g. at a college campus or at an airport) need several AP’s to permit uninterrupted wireless communications. The AP’s use either </a:t>
            </a:r>
            <a:r>
              <a:rPr lang="en-US" altLang="en-US" b="1" dirty="0">
                <a:cs typeface="Arial" panose="020B0604020202020204" pitchFamily="34" charset="0"/>
              </a:rPr>
              <a:t> spread spectrum technology</a:t>
            </a:r>
            <a:r>
              <a:rPr lang="en-US" altLang="en-US" dirty="0">
                <a:cs typeface="Arial" panose="020B0604020202020204" pitchFamily="34" charset="0"/>
              </a:rPr>
              <a:t> (which is a wideband radio frequency with a range of about 30-50m) or </a:t>
            </a:r>
            <a:r>
              <a:rPr lang="en-US" altLang="en-US" b="1" dirty="0">
                <a:cs typeface="Arial" panose="020B0604020202020204" pitchFamily="34" charset="0"/>
              </a:rPr>
              <a:t>infrared</a:t>
            </a:r>
            <a:r>
              <a:rPr lang="en-US" altLang="en-US" dirty="0">
                <a:cs typeface="Arial" panose="020B0604020202020204" pitchFamily="34" charset="0"/>
              </a:rPr>
              <a:t> (which has a very short range, about 1-2m, and is easily blocked; it therefor has a limited use).</a:t>
            </a:r>
          </a:p>
          <a:p>
            <a:pPr eaLnBrk="1" hangingPunct="1">
              <a:buClr>
                <a:srgbClr val="00B050"/>
              </a:buClr>
              <a:buFont typeface="Wingdings 3" panose="05040102010807070707" pitchFamily="18" charset="2"/>
              <a:buChar char=""/>
            </a:pPr>
            <a:r>
              <a:rPr lang="en-US" altLang="en-US" dirty="0">
                <a:cs typeface="Arial" panose="020B0604020202020204" pitchFamily="34" charset="0"/>
              </a:rPr>
              <a:t>The AP receives and transmits the data between the WLAN and the wired network structure. End-users access the WLAN through wireless LAN adapters that are built into the devices or are a plug-in module.</a:t>
            </a:r>
          </a:p>
        </p:txBody>
      </p:sp>
      <p:sp>
        <p:nvSpPr>
          <p:cNvPr id="131075" name="Picture 2" descr="http://i53.photobucket.com/albums/g48/fusuke/wireless-lan-security.gif"/>
          <p:cNvSpPr>
            <a:spLocks noChangeAspect="1" noChangeArrowheads="1"/>
          </p:cNvSpPr>
          <p:nvPr/>
        </p:nvSpPr>
        <p:spPr bwMode="auto">
          <a:xfrm>
            <a:off x="5219700" y="1196975"/>
            <a:ext cx="36004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1077" name="Picture 4" descr="https://upload.wikimedia.org/wikipedia/commons/b/b8/WLAN_PCI_Card_cleaned.png"/>
          <p:cNvSpPr>
            <a:spLocks noChangeAspect="1" noChangeArrowheads="1"/>
          </p:cNvSpPr>
          <p:nvPr/>
        </p:nvSpPr>
        <p:spPr bwMode="auto">
          <a:xfrm>
            <a:off x="6634163" y="4868863"/>
            <a:ext cx="21526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P3.7 – Network Types – LAN, WAN, PAN</a:t>
            </a:r>
          </a:p>
        </p:txBody>
      </p:sp>
      <p:pic>
        <p:nvPicPr>
          <p:cNvPr id="131080" name="Picture 8" descr="RÃ©sultat de recherche d'images pour &quot;wlan&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29055" y="1061281"/>
            <a:ext cx="3563426" cy="2161344"/>
          </a:xfrm>
          <a:prstGeom prst="rect">
            <a:avLst/>
          </a:prstGeom>
          <a:noFill/>
          <a:extLst>
            <a:ext uri="{909E8E84-426E-40DD-AFC4-6F175D3DCCD1}">
              <a14:hiddenFill xmlns:a14="http://schemas.microsoft.com/office/drawing/2010/main">
                <a:solidFill>
                  <a:srgbClr val="FFFFFF"/>
                </a:solidFill>
              </a14:hiddenFill>
            </a:ext>
          </a:extLst>
        </p:spPr>
      </p:pic>
      <p:pic>
        <p:nvPicPr>
          <p:cNvPr id="131082" name="Picture 10" descr="RÃ©sultat de recherche d'images pour &quot;wlan&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092280" y="3399980"/>
            <a:ext cx="1784933" cy="3276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50825" y="1052513"/>
            <a:ext cx="5185272" cy="2862322"/>
          </a:xfrm>
          <a:prstGeom prst="rect">
            <a:avLst/>
          </a:prstGeom>
        </p:spPr>
        <p:txBody>
          <a:bodyPr wrap="square">
            <a:spAutoFit/>
          </a:bodyPr>
          <a:lstStyle/>
          <a:p>
            <a:pPr eaLnBrk="1" hangingPunct="1">
              <a:buClr>
                <a:srgbClr val="00B050"/>
              </a:buClr>
              <a:defRPr/>
            </a:pPr>
            <a:r>
              <a:rPr lang="en-US" sz="2000" b="1" dirty="0">
                <a:cs typeface="Arial" panose="020B0604020202020204" pitchFamily="34" charset="0"/>
              </a:rPr>
              <a:t>Advantages</a:t>
            </a:r>
          </a:p>
          <a:p>
            <a:pPr marL="346075" indent="-231775" eaLnBrk="1" hangingPunct="1">
              <a:buClr>
                <a:srgbClr val="00B050"/>
              </a:buClr>
              <a:buFont typeface="Arial" panose="020B0604020202020204" pitchFamily="34" charset="0"/>
              <a:buChar char="•"/>
              <a:defRPr/>
            </a:pPr>
            <a:r>
              <a:rPr lang="en-US" sz="2000" dirty="0">
                <a:cs typeface="Arial" panose="020B0604020202020204" pitchFamily="34" charset="0"/>
              </a:rPr>
              <a:t>All computers can access the same servers </a:t>
            </a:r>
            <a:r>
              <a:rPr lang="en-US" sz="2000" dirty="0" smtClean="0">
                <a:cs typeface="Arial" panose="020B0604020202020204" pitchFamily="34" charset="0"/>
              </a:rPr>
              <a:t>and </a:t>
            </a:r>
            <a:r>
              <a:rPr lang="en-US" sz="2000" dirty="0">
                <a:cs typeface="Arial" panose="020B0604020202020204" pitchFamily="34" charset="0"/>
              </a:rPr>
              <a:t>resources (such as printers, scanners, </a:t>
            </a:r>
            <a:r>
              <a:rPr lang="en-US" sz="2000" dirty="0" smtClean="0">
                <a:cs typeface="Arial" panose="020B0604020202020204" pitchFamily="34" charset="0"/>
              </a:rPr>
              <a:t> internet </a:t>
            </a:r>
            <a:r>
              <a:rPr lang="en-US" sz="2000" dirty="0">
                <a:cs typeface="Arial" panose="020B0604020202020204" pitchFamily="34" charset="0"/>
              </a:rPr>
              <a:t>access) from anywhere within the </a:t>
            </a:r>
            <a:r>
              <a:rPr lang="en-US" sz="2000" dirty="0" smtClean="0">
                <a:cs typeface="Arial" panose="020B0604020202020204" pitchFamily="34" charset="0"/>
              </a:rPr>
              <a:t>range </a:t>
            </a:r>
            <a:r>
              <a:rPr lang="en-US" sz="2000" dirty="0">
                <a:cs typeface="Arial" panose="020B0604020202020204" pitchFamily="34" charset="0"/>
              </a:rPr>
              <a:t>of the AP’s.</a:t>
            </a:r>
          </a:p>
          <a:p>
            <a:pPr marL="346075" indent="-231775" eaLnBrk="1" hangingPunct="1">
              <a:buClr>
                <a:srgbClr val="00B050"/>
              </a:buClr>
              <a:buFont typeface="Arial" panose="020B0604020202020204" pitchFamily="34" charset="0"/>
              <a:buChar char="•"/>
              <a:defRPr/>
            </a:pPr>
            <a:r>
              <a:rPr lang="en-US" sz="2000" dirty="0">
                <a:cs typeface="Arial" panose="020B0604020202020204" pitchFamily="34" charset="0"/>
              </a:rPr>
              <a:t>As there is no cabling there is a safety </a:t>
            </a:r>
            <a:br>
              <a:rPr lang="en-US" sz="2000" dirty="0">
                <a:cs typeface="Arial" panose="020B0604020202020204" pitchFamily="34" charset="0"/>
              </a:rPr>
            </a:br>
            <a:r>
              <a:rPr lang="en-US" sz="2000" dirty="0">
                <a:cs typeface="Arial" panose="020B0604020202020204" pitchFamily="34" charset="0"/>
              </a:rPr>
              <a:t>improvement and increased flexibility </a:t>
            </a:r>
            <a:br>
              <a:rPr lang="en-US" sz="2000" dirty="0">
                <a:cs typeface="Arial" panose="020B0604020202020204" pitchFamily="34" charset="0"/>
              </a:rPr>
            </a:br>
            <a:r>
              <a:rPr lang="en-US" sz="2000" dirty="0">
                <a:cs typeface="Arial" panose="020B0604020202020204" pitchFamily="34" charset="0"/>
              </a:rPr>
              <a:t>(since the user no longer has to remain at </a:t>
            </a:r>
            <a:r>
              <a:rPr lang="en-US" sz="2000" dirty="0" smtClean="0">
                <a:cs typeface="Arial" panose="020B0604020202020204" pitchFamily="34" charset="0"/>
              </a:rPr>
              <a:t> their </a:t>
            </a:r>
            <a:r>
              <a:rPr lang="en-US" sz="2000" dirty="0">
                <a:cs typeface="Arial" panose="020B0604020202020204" pitchFamily="34" charset="0"/>
              </a:rPr>
              <a:t>desk</a:t>
            </a:r>
            <a:r>
              <a:rPr lang="en-US" sz="2000" dirty="0" smtClean="0">
                <a:cs typeface="Arial" panose="020B0604020202020204" pitchFamily="34" charset="0"/>
              </a:rPr>
              <a:t>).</a:t>
            </a:r>
            <a:endParaRPr lang="en-US" sz="2000" dirty="0">
              <a:cs typeface="Arial" panose="020B0604020202020204" pitchFamily="34" charset="0"/>
            </a:endParaRPr>
          </a:p>
        </p:txBody>
      </p:sp>
      <p:sp>
        <p:nvSpPr>
          <p:cNvPr id="133123" name="Picture 2" descr="http://i53.photobucket.com/albums/g48/fusuke/wireless-lan-security.gif"/>
          <p:cNvSpPr>
            <a:spLocks noChangeAspect="1" noChangeArrowheads="1"/>
          </p:cNvSpPr>
          <p:nvPr/>
        </p:nvSpPr>
        <p:spPr bwMode="auto">
          <a:xfrm>
            <a:off x="5219700" y="1196975"/>
            <a:ext cx="36004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3125" name="Picture 4" descr="https://upload.wikimedia.org/wikipedia/commons/b/b8/WLAN_PCI_Card_cleaned.png"/>
          <p:cNvSpPr>
            <a:spLocks noChangeAspect="1" noChangeArrowheads="1"/>
          </p:cNvSpPr>
          <p:nvPr/>
        </p:nvSpPr>
        <p:spPr bwMode="auto">
          <a:xfrm>
            <a:off x="6634163" y="4941888"/>
            <a:ext cx="21526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3126" name="TextBox 1">
            <a:hlinkClick r:id="rId4" action="ppaction://hlinkfile"/>
          </p:cNvPr>
          <p:cNvSpPr txBox="1">
            <a:spLocks noChangeArrowheads="1"/>
          </p:cNvSpPr>
          <p:nvPr/>
        </p:nvSpPr>
        <p:spPr bwMode="auto">
          <a:xfrm>
            <a:off x="7596336" y="2996952"/>
            <a:ext cx="1249362" cy="3683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Click Here</a:t>
            </a:r>
            <a:endParaRPr lang="en-GB" altLang="en-US" dirty="0"/>
          </a:p>
        </p:txBody>
      </p:sp>
      <p:sp>
        <p:nvSpPr>
          <p:cNvPr id="10"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P3.7 – Network Types – LAN, WAN, PAN</a:t>
            </a:r>
          </a:p>
        </p:txBody>
      </p:sp>
      <p:pic>
        <p:nvPicPr>
          <p:cNvPr id="2" name="P3.7 - How Does WiFi Work-">
            <a:hlinkClick r:id="" action="ppaction://media"/>
          </p:cNvPr>
          <p:cNvPicPr>
            <a:picLocks noRot="1" noChangeAspect="1"/>
          </p:cNvPicPr>
          <p:nvPr>
            <a:videoFile r:link="rId1"/>
          </p:nvPr>
        </p:nvPicPr>
        <p:blipFill>
          <a:blip r:embed="rId5"/>
          <a:stretch>
            <a:fillRect/>
          </a:stretch>
        </p:blipFill>
        <p:spPr>
          <a:xfrm>
            <a:off x="5436096" y="1062037"/>
            <a:ext cx="3453681" cy="1918712"/>
          </a:xfrm>
          <a:prstGeom prst="rect">
            <a:avLst/>
          </a:prstGeom>
        </p:spPr>
      </p:pic>
      <p:sp>
        <p:nvSpPr>
          <p:cNvPr id="4" name="Rectangle 3"/>
          <p:cNvSpPr/>
          <p:nvPr/>
        </p:nvSpPr>
        <p:spPr>
          <a:xfrm>
            <a:off x="208542" y="3807038"/>
            <a:ext cx="8681585" cy="2862322"/>
          </a:xfrm>
          <a:prstGeom prst="rect">
            <a:avLst/>
          </a:prstGeom>
        </p:spPr>
        <p:txBody>
          <a:bodyPr wrap="square">
            <a:spAutoFit/>
          </a:bodyPr>
          <a:lstStyle/>
          <a:p>
            <a:pPr marL="346075" indent="-231775" eaLnBrk="1" hangingPunct="1">
              <a:buClr>
                <a:srgbClr val="00B050"/>
              </a:buClr>
              <a:buFont typeface="Arial" panose="020B0604020202020204" pitchFamily="34" charset="0"/>
              <a:buChar char="•"/>
              <a:defRPr/>
            </a:pPr>
            <a:r>
              <a:rPr lang="en-US" sz="2000" dirty="0">
                <a:cs typeface="Arial" panose="020B0604020202020204" pitchFamily="34" charset="0"/>
              </a:rPr>
              <a:t>Adding new computers and devices is very easy (all that is required is a WLAN adapter) and the costs are reduced since extra cabling isn’t needed.</a:t>
            </a:r>
          </a:p>
          <a:p>
            <a:pPr eaLnBrk="1" hangingPunct="1">
              <a:buClr>
                <a:srgbClr val="00B050"/>
              </a:buClr>
              <a:defRPr/>
            </a:pPr>
            <a:r>
              <a:rPr lang="en-US" sz="2000" b="1" dirty="0">
                <a:cs typeface="Arial" panose="020B0604020202020204" pitchFamily="34" charset="0"/>
              </a:rPr>
              <a:t>Disadvantages</a:t>
            </a:r>
          </a:p>
          <a:p>
            <a:pPr marL="342900" indent="-231775" eaLnBrk="1" hangingPunct="1">
              <a:buClr>
                <a:srgbClr val="00B050"/>
              </a:buClr>
              <a:buFont typeface="Arial" panose="020B0604020202020204" pitchFamily="34" charset="0"/>
              <a:buChar char="•"/>
              <a:tabLst>
                <a:tab pos="457200" algn="l"/>
              </a:tabLst>
              <a:defRPr/>
            </a:pPr>
            <a:r>
              <a:rPr lang="en-US" sz="2000" dirty="0">
                <a:cs typeface="Arial" panose="020B0604020202020204" pitchFamily="34" charset="0"/>
              </a:rPr>
              <a:t>Security can be a big issue since anyone with a WLAN-enabled laptop can access a network if it can pick up a signal; it is therefor necessary to adopt complex data encryption techniques.</a:t>
            </a:r>
          </a:p>
          <a:p>
            <a:pPr marL="342900" indent="-231775" eaLnBrk="1" hangingPunct="1">
              <a:buClr>
                <a:srgbClr val="00B050"/>
              </a:buClr>
              <a:buFont typeface="Arial" panose="020B0604020202020204" pitchFamily="34" charset="0"/>
              <a:buChar char="•"/>
              <a:tabLst>
                <a:tab pos="457200" algn="l"/>
              </a:tabLst>
              <a:defRPr/>
            </a:pPr>
            <a:r>
              <a:rPr lang="en-US" sz="2000" dirty="0">
                <a:cs typeface="Arial" panose="020B0604020202020204" pitchFamily="34" charset="0"/>
              </a:rPr>
              <a:t>There may be a problem with interference, which can affect the signal.</a:t>
            </a:r>
          </a:p>
          <a:p>
            <a:pPr marL="342900" indent="-231775" eaLnBrk="1" hangingPunct="1">
              <a:buClr>
                <a:srgbClr val="00B050"/>
              </a:buClr>
              <a:buFont typeface="Arial" panose="020B0604020202020204" pitchFamily="34" charset="0"/>
              <a:buChar char="•"/>
              <a:tabLst>
                <a:tab pos="457200" algn="l"/>
              </a:tabLst>
              <a:defRPr/>
            </a:pPr>
            <a:r>
              <a:rPr lang="en-US" sz="2000" dirty="0">
                <a:cs typeface="Arial" panose="020B0604020202020204" pitchFamily="34" charset="0"/>
              </a:rPr>
              <a:t>The data transfer rate is slower than in a wired LAN.</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50825" y="1052513"/>
            <a:ext cx="5400675" cy="2139950"/>
          </a:xfrm>
          <a:prstGeom prst="rect">
            <a:avLst/>
          </a:prstGeom>
        </p:spPr>
        <p:txBody>
          <a:bodyPr>
            <a:spAutoFit/>
          </a:bodyPr>
          <a:lstStyle/>
          <a:p>
            <a:pPr eaLnBrk="1" hangingPunct="1">
              <a:buClr>
                <a:srgbClr val="00B050"/>
              </a:buClr>
              <a:defRPr/>
            </a:pPr>
            <a:r>
              <a:rPr lang="en-US" sz="1900" b="1" dirty="0">
                <a:cs typeface="Arial" panose="020B0604020202020204" pitchFamily="34" charset="0"/>
              </a:rPr>
              <a:t>Personal area network (PAN)</a:t>
            </a:r>
          </a:p>
          <a:p>
            <a:pPr marL="400050" indent="-285750" eaLnBrk="1" hangingPunct="1">
              <a:buClr>
                <a:srgbClr val="00B050"/>
              </a:buClr>
              <a:buSzPct val="68000"/>
              <a:buFont typeface="Arial" panose="020B0604020202020204" pitchFamily="34" charset="0"/>
              <a:buChar char="►"/>
              <a:defRPr/>
            </a:pPr>
            <a:r>
              <a:rPr lang="en-US" sz="1900" dirty="0">
                <a:cs typeface="Arial" panose="020B0604020202020204" pitchFamily="34" charset="0"/>
              </a:rPr>
              <a:t>A PAN is a computer network for interconnecting devices centered on an individual person's workspace. A PAN provides data transmission amongst devices such as computers, smartphones, tablets and personal digital assistants. </a:t>
            </a:r>
          </a:p>
        </p:txBody>
      </p:sp>
      <p:pic>
        <p:nvPicPr>
          <p:cNvPr id="135171" name="Picture 2" descr="Image result for network 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052513"/>
            <a:ext cx="32067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3141663"/>
            <a:ext cx="8626475" cy="3600450"/>
          </a:xfrm>
          <a:prstGeom prst="rect">
            <a:avLst/>
          </a:prstGeom>
        </p:spPr>
        <p:txBody>
          <a:bodyPr>
            <a:spAutoFit/>
          </a:bodyPr>
          <a:lstStyle/>
          <a:p>
            <a:pPr marL="400050" indent="-285750" eaLnBrk="1" hangingPunct="1">
              <a:buClr>
                <a:srgbClr val="00B050"/>
              </a:buClr>
              <a:buSzPct val="68000"/>
              <a:buFont typeface="Arial" panose="020B0604020202020204" pitchFamily="34" charset="0"/>
              <a:buChar char="►"/>
              <a:defRPr/>
            </a:pPr>
            <a:r>
              <a:rPr lang="en-US" sz="1900" dirty="0">
                <a:cs typeface="Arial" panose="020B0604020202020204" pitchFamily="34" charset="0"/>
              </a:rPr>
              <a:t>PANs can be used for communication amongst the personal devices themselves, or for connecting to a higher level network and the Internet (an uplink) where one master device takes up the role as gateway. A PAN may be carried over wired computer buses such as USB.</a:t>
            </a:r>
          </a:p>
          <a:p>
            <a:pPr marL="400050" indent="-285750" eaLnBrk="1" hangingPunct="1">
              <a:buClr>
                <a:srgbClr val="00B050"/>
              </a:buClr>
              <a:buSzPct val="68000"/>
              <a:buFont typeface="Arial" panose="020B0604020202020204" pitchFamily="34" charset="0"/>
              <a:buChar char="►"/>
              <a:defRPr/>
            </a:pPr>
            <a:r>
              <a:rPr lang="en-US" sz="1900" dirty="0">
                <a:cs typeface="Arial" panose="020B0604020202020204" pitchFamily="34" charset="0"/>
              </a:rPr>
              <a:t>A wireless personal area network (WPAN) is a low-powered PAN carried over a short-distance wireless network technology such as IrDA, Wireless USB, Bluetooth and ZigBee. The reach of a WPAN varies from a few centimeters to a few meters.</a:t>
            </a:r>
          </a:p>
          <a:p>
            <a:pPr marL="400050" indent="-285750" eaLnBrk="1" hangingPunct="1">
              <a:buClr>
                <a:srgbClr val="00B050"/>
              </a:buClr>
              <a:buSzPct val="68000"/>
              <a:buFont typeface="Arial" panose="020B0604020202020204" pitchFamily="34" charset="0"/>
              <a:buChar char="►"/>
              <a:defRPr/>
            </a:pPr>
            <a:r>
              <a:rPr lang="en-US" sz="1900" dirty="0">
                <a:cs typeface="Arial" panose="020B0604020202020204" pitchFamily="34" charset="0"/>
              </a:rPr>
              <a:t>Think about how you can set up your Smartphone as a Mobile Hotspot, this is a low level form of PAN.</a:t>
            </a:r>
          </a:p>
          <a:p>
            <a:pPr marL="114300" eaLnBrk="1" hangingPunct="1">
              <a:buClr>
                <a:srgbClr val="00B050"/>
              </a:buClr>
              <a:buSzPct val="68000"/>
              <a:defRPr/>
            </a:pPr>
            <a:r>
              <a:rPr lang="en-US" sz="1900" b="1" dirty="0">
                <a:solidFill>
                  <a:srgbClr val="FF0000"/>
                </a:solidFill>
                <a:cs typeface="Arial" panose="020B0604020202020204" pitchFamily="34" charset="0"/>
              </a:rPr>
              <a:t>P3.7 – Task 07 </a:t>
            </a:r>
            <a:r>
              <a:rPr lang="en-US" sz="1900" dirty="0">
                <a:solidFill>
                  <a:srgbClr val="FF0000"/>
                </a:solidFill>
                <a:cs typeface="Arial" panose="020B0604020202020204" pitchFamily="34" charset="0"/>
              </a:rPr>
              <a:t>– For the three proposal needs, outline and explain the Network Types available to meet the school’s ICT purpose..</a:t>
            </a: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P3.7 – Network Types – LAN, WAN, PAN</a:t>
            </a:r>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50825" y="1052513"/>
            <a:ext cx="8642350" cy="3308350"/>
          </a:xfrm>
          <a:prstGeom prst="rect">
            <a:avLst/>
          </a:prstGeom>
        </p:spPr>
        <p:txBody>
          <a:bodyPr>
            <a:spAutoFit/>
          </a:bodyPr>
          <a:lstStyle/>
          <a:p>
            <a:pPr marL="400050" indent="-285750" eaLnBrk="1" hangingPunct="1">
              <a:buClr>
                <a:srgbClr val="00B050"/>
              </a:buClr>
              <a:buSzPct val="68000"/>
              <a:buFont typeface="Arial" panose="020B0604020202020204" pitchFamily="34" charset="0"/>
              <a:buChar char="►"/>
              <a:defRPr/>
            </a:pPr>
            <a:r>
              <a:rPr lang="en-US" sz="1900" dirty="0">
                <a:cs typeface="Arial" panose="020B0604020202020204" pitchFamily="34" charset="0"/>
              </a:rPr>
              <a:t>There are different ways networks can be set up depending on space, money, what is already in place, size of room, speed etc. These are called topologies.</a:t>
            </a:r>
          </a:p>
          <a:p>
            <a:pPr marL="400050" indent="-285750" eaLnBrk="1" hangingPunct="1">
              <a:buClr>
                <a:srgbClr val="00B050"/>
              </a:buClr>
              <a:buSzPct val="68000"/>
              <a:buFont typeface="Arial" panose="020B0604020202020204" pitchFamily="34" charset="0"/>
              <a:buChar char="►"/>
              <a:defRPr/>
            </a:pPr>
            <a:r>
              <a:rPr lang="en-US" sz="1900" dirty="0">
                <a:cs typeface="Arial" panose="020B0604020202020204" pitchFamily="34" charset="0"/>
              </a:rPr>
              <a:t>There are 4 kinds you need to discuss in your report on setting up the 3 student management systems.</a:t>
            </a:r>
          </a:p>
          <a:p>
            <a:pPr marL="114300" eaLnBrk="1" hangingPunct="1">
              <a:buClr>
                <a:srgbClr val="00B050"/>
              </a:buClr>
              <a:buSzPct val="68000"/>
              <a:defRPr/>
            </a:pPr>
            <a:r>
              <a:rPr lang="en-US" sz="1900" b="1" dirty="0">
                <a:cs typeface="Arial" panose="020B0604020202020204" pitchFamily="34" charset="0"/>
              </a:rPr>
              <a:t>Star Topology</a:t>
            </a:r>
          </a:p>
          <a:p>
            <a:pPr marL="400050" indent="-285750" eaLnBrk="1" hangingPunct="1">
              <a:buClr>
                <a:srgbClr val="00B050"/>
              </a:buClr>
              <a:buSzPct val="68000"/>
              <a:buFont typeface="Arial" panose="020B0604020202020204" pitchFamily="34" charset="0"/>
              <a:buChar char="►"/>
              <a:defRPr/>
            </a:pPr>
            <a:r>
              <a:rPr lang="en-US" sz="1900" dirty="0">
                <a:cs typeface="Arial" panose="020B0604020202020204" pitchFamily="34" charset="0"/>
              </a:rPr>
              <a:t>A star topology is a network set out in the shape of a star, branching from one central fibre to the outliers.</a:t>
            </a:r>
          </a:p>
          <a:p>
            <a:pPr marL="400050" indent="-285750" eaLnBrk="1" hangingPunct="1">
              <a:buClr>
                <a:srgbClr val="00B050"/>
              </a:buClr>
              <a:buSzPct val="68000"/>
              <a:buFont typeface="Arial" panose="020B0604020202020204" pitchFamily="34" charset="0"/>
              <a:buChar char="►"/>
              <a:defRPr/>
            </a:pPr>
            <a:r>
              <a:rPr lang="en-US" sz="1900" dirty="0">
                <a:cs typeface="Arial" panose="020B0604020202020204" pitchFamily="34" charset="0"/>
              </a:rPr>
              <a:t>A star topology is designed with each node (file server, workstations, and peripherals) connected directly to a central network hub, switch, or concentrator.</a:t>
            </a: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P3.8 – Network Topologies - Star</a:t>
            </a:r>
          </a:p>
        </p:txBody>
      </p:sp>
      <p:pic>
        <p:nvPicPr>
          <p:cNvPr id="137220" name="Content Placeholder 3" descr="http://fcit.coedu.usf.edu/network/chap5/pics/star.gif"/>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149725"/>
            <a:ext cx="28813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Rectangle 1"/>
          <p:cNvSpPr>
            <a:spLocks noChangeArrowheads="1"/>
          </p:cNvSpPr>
          <p:nvPr/>
        </p:nvSpPr>
        <p:spPr bwMode="auto">
          <a:xfrm>
            <a:off x="227013" y="4300538"/>
            <a:ext cx="60007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Arial" panose="020B0604020202020204" pitchFamily="34" charset="0"/>
              <a:buChar char="►"/>
            </a:pPr>
            <a:r>
              <a:rPr lang="en-US" altLang="en-US" sz="1900">
                <a:cs typeface="Arial" panose="020B0604020202020204" pitchFamily="34" charset="0"/>
              </a:rPr>
              <a:t>Data on a star network passes through the hub, switch, or concentrator before continuing to its destination. The hub, switch, or concentrator manages and controls all functions of the network. It also acts as a repeater for the data flow. </a:t>
            </a:r>
          </a:p>
          <a:p>
            <a:pPr eaLnBrk="1" hangingPunct="1">
              <a:buClr>
                <a:srgbClr val="00B050"/>
              </a:buClr>
              <a:buSzPct val="68000"/>
              <a:buFont typeface="Arial" panose="020B0604020202020204" pitchFamily="34" charset="0"/>
              <a:buChar char="►"/>
            </a:pPr>
            <a:r>
              <a:rPr lang="en-US" altLang="en-US" sz="1900">
                <a:cs typeface="Arial" panose="020B0604020202020204" pitchFamily="34" charset="0"/>
              </a:rPr>
              <a:t>This configuration is common with twisted pair cable; however, it can also be used with coaxial cable or fiber optic cable.</a:t>
            </a: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50825" y="1052513"/>
            <a:ext cx="5329238" cy="5632450"/>
          </a:xfrm>
          <a:prstGeom prst="rect">
            <a:avLst/>
          </a:prstGeom>
        </p:spPr>
        <p:txBody>
          <a:bodyPr>
            <a:spAutoFit/>
          </a:bodyPr>
          <a:lstStyle/>
          <a:p>
            <a:pPr marL="114300" eaLnBrk="1" hangingPunct="1">
              <a:buClr>
                <a:srgbClr val="00B050"/>
              </a:buClr>
              <a:buSzPct val="68000"/>
              <a:defRPr/>
            </a:pPr>
            <a:r>
              <a:rPr lang="en-US" sz="2400" b="1" dirty="0">
                <a:cs typeface="Arial" panose="020B0604020202020204" pitchFamily="34" charset="0"/>
              </a:rPr>
              <a:t>Advantages of a Star Topology</a:t>
            </a:r>
          </a:p>
          <a:p>
            <a:pPr marL="449263" indent="-449263" eaLnBrk="1" hangingPunct="1">
              <a:buClr>
                <a:srgbClr val="00B050"/>
              </a:buClr>
              <a:buSzPct val="68000"/>
              <a:buFont typeface="Arial" panose="020B0604020202020204" pitchFamily="34" charset="0"/>
              <a:buChar char="►"/>
              <a:defRPr/>
            </a:pPr>
            <a:r>
              <a:rPr lang="en-US" sz="2400" dirty="0">
                <a:cs typeface="Arial" panose="020B0604020202020204" pitchFamily="34" charset="0"/>
              </a:rPr>
              <a:t>Easy to install and wire. </a:t>
            </a:r>
          </a:p>
          <a:p>
            <a:pPr marL="449263" indent="-449263" eaLnBrk="1" hangingPunct="1">
              <a:buClr>
                <a:srgbClr val="00B050"/>
              </a:buClr>
              <a:buSzPct val="68000"/>
              <a:buFont typeface="Arial" panose="020B0604020202020204" pitchFamily="34" charset="0"/>
              <a:buChar char="►"/>
              <a:defRPr/>
            </a:pPr>
            <a:r>
              <a:rPr lang="en-US" sz="2400" dirty="0">
                <a:cs typeface="Arial" panose="020B0604020202020204" pitchFamily="34" charset="0"/>
              </a:rPr>
              <a:t>No disruptions to the network when connecting or removing devices. </a:t>
            </a:r>
          </a:p>
          <a:p>
            <a:pPr marL="449263" indent="-449263" eaLnBrk="1" hangingPunct="1">
              <a:buClr>
                <a:srgbClr val="00B050"/>
              </a:buClr>
              <a:buSzPct val="68000"/>
              <a:buFont typeface="Arial" panose="020B0604020202020204" pitchFamily="34" charset="0"/>
              <a:buChar char="►"/>
              <a:defRPr/>
            </a:pPr>
            <a:r>
              <a:rPr lang="en-US" sz="2400" dirty="0">
                <a:cs typeface="Arial" panose="020B0604020202020204" pitchFamily="34" charset="0"/>
              </a:rPr>
              <a:t>Easy to detect faults and to remove parts. </a:t>
            </a:r>
          </a:p>
          <a:p>
            <a:pPr marL="449263" indent="-449263" eaLnBrk="1" hangingPunct="1">
              <a:buClr>
                <a:srgbClr val="00B050"/>
              </a:buClr>
              <a:buSzPct val="68000"/>
              <a:defRPr/>
            </a:pPr>
            <a:r>
              <a:rPr lang="en-US" sz="2400" b="1" dirty="0">
                <a:cs typeface="Arial" panose="020B0604020202020204" pitchFamily="34" charset="0"/>
              </a:rPr>
              <a:t>Disadvantages of a Star Topology</a:t>
            </a:r>
          </a:p>
          <a:p>
            <a:pPr marL="449263" indent="-449263" eaLnBrk="1" hangingPunct="1">
              <a:buClr>
                <a:srgbClr val="00B050"/>
              </a:buClr>
              <a:buSzPct val="68000"/>
              <a:buFont typeface="Arial" panose="020B0604020202020204" pitchFamily="34" charset="0"/>
              <a:buChar char="►"/>
              <a:defRPr/>
            </a:pPr>
            <a:r>
              <a:rPr lang="en-US" sz="2400" dirty="0">
                <a:cs typeface="Arial" panose="020B0604020202020204" pitchFamily="34" charset="0"/>
              </a:rPr>
              <a:t>Requires more cable length than a linear topology. </a:t>
            </a:r>
          </a:p>
          <a:p>
            <a:pPr marL="449263" indent="-449263" eaLnBrk="1" hangingPunct="1">
              <a:buClr>
                <a:srgbClr val="00B050"/>
              </a:buClr>
              <a:buSzPct val="68000"/>
              <a:buFont typeface="Arial" panose="020B0604020202020204" pitchFamily="34" charset="0"/>
              <a:buChar char="►"/>
              <a:defRPr/>
            </a:pPr>
            <a:r>
              <a:rPr lang="en-US" sz="2400" dirty="0">
                <a:cs typeface="Arial" panose="020B0604020202020204" pitchFamily="34" charset="0"/>
              </a:rPr>
              <a:t>If the hub, switch, or concentrator fails, nodes attached are disabled. </a:t>
            </a:r>
          </a:p>
          <a:p>
            <a:pPr marL="449263" indent="-449263" eaLnBrk="1" hangingPunct="1">
              <a:buClr>
                <a:srgbClr val="00B050"/>
              </a:buClr>
              <a:buSzPct val="68000"/>
              <a:buFont typeface="Arial" panose="020B0604020202020204" pitchFamily="34" charset="0"/>
              <a:buChar char="►"/>
              <a:defRPr/>
            </a:pPr>
            <a:r>
              <a:rPr lang="en-US" sz="2400" dirty="0">
                <a:cs typeface="Arial" panose="020B0604020202020204" pitchFamily="34" charset="0"/>
              </a:rPr>
              <a:t>More expensive than linear bus topologies because of the cost of the hubs, etc. </a:t>
            </a: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P3.8 – Network Topologies - Star</a:t>
            </a:r>
          </a:p>
        </p:txBody>
      </p:sp>
      <p:pic>
        <p:nvPicPr>
          <p:cNvPr id="139268" name="Content Placeholder 3" descr="http://fcit.coedu.usf.edu/network/chap5/pics/star.gif"/>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622675"/>
            <a:ext cx="33131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3.8 - Network topologies">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1052513"/>
            <a:ext cx="331311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hlinkClick r:id="rId5" action="ppaction://hlinkfile"/>
          </p:cNvPr>
          <p:cNvSpPr txBox="1"/>
          <p:nvPr/>
        </p:nvSpPr>
        <p:spPr>
          <a:xfrm>
            <a:off x="6374521" y="3068960"/>
            <a:ext cx="1723549" cy="40011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eaLnBrk="1" hangingPunct="1">
              <a:defRPr/>
            </a:pPr>
            <a:r>
              <a:rPr lang="en-IE" sz="2000" dirty="0">
                <a:latin typeface="Arial" charset="0"/>
              </a:rPr>
              <a:t>Or Click Here</a:t>
            </a:r>
            <a:endParaRPr lang="en-GB" sz="2000" dirty="0">
              <a:latin typeface="Arial" charset="0"/>
            </a:endParaRPr>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7963" y="1052513"/>
            <a:ext cx="8655050" cy="5189537"/>
          </a:xfrm>
          <a:prstGeom prst="rect">
            <a:avLst/>
          </a:prstGeom>
        </p:spPr>
        <p:txBody>
          <a:bodyPr>
            <a:spAutoFit/>
          </a:bodyPr>
          <a:lstStyle/>
          <a:p>
            <a:pPr eaLnBrk="1" hangingPunct="1">
              <a:buClr>
                <a:srgbClr val="00B050"/>
              </a:buClr>
              <a:buSzPct val="68000"/>
              <a:defRPr/>
            </a:pPr>
            <a:r>
              <a:rPr lang="en-US" sz="1840" b="1" dirty="0">
                <a:cs typeface="Arial" panose="020B0604020202020204" pitchFamily="34" charset="0"/>
              </a:rPr>
              <a:t>Mesh Topology</a:t>
            </a:r>
          </a:p>
          <a:p>
            <a:pPr marL="361950" indent="-361950" eaLnBrk="1" hangingPunct="1">
              <a:buClr>
                <a:srgbClr val="00B050"/>
              </a:buClr>
              <a:buSzPct val="68000"/>
              <a:buFont typeface="Arial" panose="020B0604020202020204" pitchFamily="34" charset="0"/>
              <a:buChar char="►"/>
              <a:defRPr/>
            </a:pPr>
            <a:r>
              <a:rPr lang="en-US" sz="1840" dirty="0">
                <a:cs typeface="Arial" panose="020B0604020202020204" pitchFamily="34" charset="0"/>
              </a:rPr>
              <a:t>Mesh Network is a network where all the nodes are connected to each other and is a complete network. In a Mesh Network every node is connected to other nodes on the network through hops. Some are connected through single hops and some may be connected with more than one hope.</a:t>
            </a:r>
          </a:p>
          <a:p>
            <a:pPr marL="361950" indent="-361950" eaLnBrk="1" hangingPunct="1">
              <a:buClr>
                <a:srgbClr val="00B050"/>
              </a:buClr>
              <a:buSzPct val="68000"/>
              <a:buFont typeface="Arial" panose="020B0604020202020204" pitchFamily="34" charset="0"/>
              <a:buChar char="►"/>
              <a:defRPr/>
            </a:pPr>
            <a:r>
              <a:rPr lang="en-US" sz="1840" dirty="0">
                <a:cs typeface="Arial" panose="020B0604020202020204" pitchFamily="34" charset="0"/>
              </a:rPr>
              <a:t>While the data is travelling on the Mesh Network it is automatically configured to reach the destination by taking the shortest route which means the least number of hops. Data travels by hopping from one node to another and then reaches the destination node in a Mesh Topology Network. </a:t>
            </a:r>
          </a:p>
          <a:p>
            <a:pPr marL="361950" indent="-361950" eaLnBrk="1" hangingPunct="1">
              <a:buClr>
                <a:srgbClr val="00B050"/>
              </a:buClr>
              <a:buSzPct val="68000"/>
              <a:buFont typeface="Arial" panose="020B0604020202020204" pitchFamily="34" charset="0"/>
              <a:buChar char="►"/>
              <a:defRPr/>
            </a:pPr>
            <a:r>
              <a:rPr lang="en-US" sz="1840" dirty="0">
                <a:cs typeface="Arial" panose="020B0604020202020204" pitchFamily="34" charset="0"/>
              </a:rPr>
              <a:t>The advantage of a mesh topology is that if one cable breaks, the network can use an alternative route to deliver its packets.</a:t>
            </a:r>
          </a:p>
          <a:p>
            <a:pPr marL="361950" indent="-361950" eaLnBrk="1" hangingPunct="1">
              <a:buClr>
                <a:srgbClr val="00B050"/>
              </a:buClr>
              <a:buSzPct val="68000"/>
              <a:buFont typeface="Arial" panose="020B0604020202020204" pitchFamily="34" charset="0"/>
              <a:buChar char="►"/>
              <a:defRPr/>
            </a:pPr>
            <a:r>
              <a:rPr lang="en-US" sz="1840" dirty="0">
                <a:cs typeface="Arial" panose="020B0604020202020204" pitchFamily="34" charset="0"/>
              </a:rPr>
              <a:t>Mesh networks are not very practical in a LAN setting. For example, to network eight computers in a mesh topology, </a:t>
            </a:r>
            <a:br>
              <a:rPr lang="en-US" sz="1840" dirty="0">
                <a:cs typeface="Arial" panose="020B0604020202020204" pitchFamily="34" charset="0"/>
              </a:rPr>
            </a:br>
            <a:r>
              <a:rPr lang="en-US" sz="1840" dirty="0">
                <a:cs typeface="Arial" panose="020B0604020202020204" pitchFamily="34" charset="0"/>
              </a:rPr>
              <a:t>each computer would have to have seven </a:t>
            </a:r>
            <a:br>
              <a:rPr lang="en-US" sz="1840" dirty="0">
                <a:cs typeface="Arial" panose="020B0604020202020204" pitchFamily="34" charset="0"/>
              </a:rPr>
            </a:br>
            <a:r>
              <a:rPr lang="en-US" sz="1840" dirty="0">
                <a:cs typeface="Arial" panose="020B0604020202020204" pitchFamily="34" charset="0"/>
              </a:rPr>
              <a:t>network interface cards, and 28 cables would be </a:t>
            </a:r>
            <a:br>
              <a:rPr lang="en-US" sz="1840" dirty="0">
                <a:cs typeface="Arial" panose="020B0604020202020204" pitchFamily="34" charset="0"/>
              </a:rPr>
            </a:br>
            <a:r>
              <a:rPr lang="en-US" sz="1840" dirty="0">
                <a:cs typeface="Arial" panose="020B0604020202020204" pitchFamily="34" charset="0"/>
              </a:rPr>
              <a:t>required to connect each computer to the seven </a:t>
            </a:r>
            <a:br>
              <a:rPr lang="en-US" sz="1840" dirty="0">
                <a:cs typeface="Arial" panose="020B0604020202020204" pitchFamily="34" charset="0"/>
              </a:rPr>
            </a:br>
            <a:r>
              <a:rPr lang="en-US" sz="1840" dirty="0">
                <a:cs typeface="Arial" panose="020B0604020202020204" pitchFamily="34" charset="0"/>
              </a:rPr>
              <a:t>other computers in the network. Obviously, this </a:t>
            </a:r>
            <a:br>
              <a:rPr lang="en-US" sz="1840" dirty="0">
                <a:cs typeface="Arial" panose="020B0604020202020204" pitchFamily="34" charset="0"/>
              </a:rPr>
            </a:br>
            <a:r>
              <a:rPr lang="en-US" sz="1840" dirty="0">
                <a:cs typeface="Arial" panose="020B0604020202020204" pitchFamily="34" charset="0"/>
              </a:rPr>
              <a:t>scheme isn’t very scalable.</a:t>
            </a: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P3.8 – Network Topologies - Mesh</a:t>
            </a:r>
          </a:p>
        </p:txBody>
      </p:sp>
      <p:pic>
        <p:nvPicPr>
          <p:cNvPr id="141316" name="il_fi" descr="http://chauncy-ict.pbworks.com/f/mesh_topolog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81525"/>
            <a:ext cx="2995613"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85738" y="1035050"/>
            <a:ext cx="8655050" cy="5848350"/>
          </a:xfrm>
          <a:prstGeom prst="rect">
            <a:avLst/>
          </a:prstGeom>
        </p:spPr>
        <p:txBody>
          <a:bodyPr>
            <a:spAutoFit/>
          </a:bodyPr>
          <a:lstStyle/>
          <a:p>
            <a:pPr eaLnBrk="1" hangingPunct="1">
              <a:buClr>
                <a:srgbClr val="00B050"/>
              </a:buClr>
              <a:buSzPct val="68000"/>
              <a:defRPr/>
            </a:pPr>
            <a:r>
              <a:rPr lang="en-US" sz="2200" b="1" dirty="0">
                <a:cs typeface="Arial" panose="020B0604020202020204" pitchFamily="34" charset="0"/>
              </a:rPr>
              <a:t>Mesh Topology</a:t>
            </a:r>
          </a:p>
          <a:p>
            <a:pPr marL="361950" indent="-361950" eaLnBrk="1" hangingPunct="1">
              <a:buClr>
                <a:srgbClr val="00B050"/>
              </a:buClr>
              <a:buSzPct val="68000"/>
              <a:buFont typeface="Arial" panose="020B0604020202020204" pitchFamily="34" charset="0"/>
              <a:buChar char="►"/>
              <a:defRPr/>
            </a:pPr>
            <a:r>
              <a:rPr lang="en-US" sz="2200" dirty="0">
                <a:cs typeface="Arial" panose="020B0604020202020204" pitchFamily="34" charset="0"/>
              </a:rPr>
              <a:t>However, mesh networks are common for metropolitan or wide area networks. These networks use devices called routers to route packets from network to network. For reliability and performance reasons, routers are usually arranged in a way that provides multiple paths between any two nodes on the network in a mesh-like arrangement.</a:t>
            </a:r>
          </a:p>
          <a:p>
            <a:pPr marL="361950" indent="-361950" eaLnBrk="1" hangingPunct="1">
              <a:buClr>
                <a:srgbClr val="00B050"/>
              </a:buClr>
              <a:buSzPct val="68000"/>
              <a:buFont typeface="Arial" panose="020B0604020202020204" pitchFamily="34" charset="0"/>
              <a:buChar char="►"/>
              <a:defRPr/>
            </a:pPr>
            <a:r>
              <a:rPr lang="en-US" sz="2200" dirty="0">
                <a:cs typeface="Arial" panose="020B0604020202020204" pitchFamily="34" charset="0"/>
              </a:rPr>
              <a:t>The Mesh Network is based on a very sensible concept and has lesser chances of a network breakdown. There are so many possible combinations of routes and </a:t>
            </a:r>
            <a:br>
              <a:rPr lang="en-US" sz="2200" dirty="0">
                <a:cs typeface="Arial" panose="020B0604020202020204" pitchFamily="34" charset="0"/>
              </a:rPr>
            </a:br>
            <a:r>
              <a:rPr lang="en-US" sz="2200" dirty="0">
                <a:cs typeface="Arial" panose="020B0604020202020204" pitchFamily="34" charset="0"/>
              </a:rPr>
              <a:t>hops a data transfer can take that it </a:t>
            </a:r>
            <a:br>
              <a:rPr lang="en-US" sz="2200" dirty="0">
                <a:cs typeface="Arial" panose="020B0604020202020204" pitchFamily="34" charset="0"/>
              </a:rPr>
            </a:br>
            <a:r>
              <a:rPr lang="en-US" sz="2200" dirty="0">
                <a:cs typeface="Arial" panose="020B0604020202020204" pitchFamily="34" charset="0"/>
              </a:rPr>
              <a:t>will reach the destination one way or </a:t>
            </a:r>
            <a:br>
              <a:rPr lang="en-US" sz="2200" dirty="0">
                <a:cs typeface="Arial" panose="020B0604020202020204" pitchFamily="34" charset="0"/>
              </a:rPr>
            </a:br>
            <a:r>
              <a:rPr lang="en-US" sz="2200" dirty="0">
                <a:cs typeface="Arial" panose="020B0604020202020204" pitchFamily="34" charset="0"/>
              </a:rPr>
              <a:t>the other. It is highly unlikely that all </a:t>
            </a:r>
            <a:br>
              <a:rPr lang="en-US" sz="2200" dirty="0">
                <a:cs typeface="Arial" panose="020B0604020202020204" pitchFamily="34" charset="0"/>
              </a:rPr>
            </a:br>
            <a:r>
              <a:rPr lang="en-US" sz="2200" dirty="0">
                <a:cs typeface="Arial" panose="020B0604020202020204" pitchFamily="34" charset="0"/>
              </a:rPr>
              <a:t>the nodes in a single Mesh Network </a:t>
            </a:r>
            <a:br>
              <a:rPr lang="en-US" sz="2200" dirty="0">
                <a:cs typeface="Arial" panose="020B0604020202020204" pitchFamily="34" charset="0"/>
              </a:rPr>
            </a:br>
            <a:r>
              <a:rPr lang="en-US" sz="2200" dirty="0">
                <a:cs typeface="Arial" panose="020B0604020202020204" pitchFamily="34" charset="0"/>
              </a:rPr>
              <a:t>will break down at any given point of </a:t>
            </a:r>
            <a:br>
              <a:rPr lang="en-US" sz="2200" dirty="0">
                <a:cs typeface="Arial" panose="020B0604020202020204" pitchFamily="34" charset="0"/>
              </a:rPr>
            </a:br>
            <a:r>
              <a:rPr lang="en-US" sz="2200" dirty="0">
                <a:cs typeface="Arial" panose="020B0604020202020204" pitchFamily="34" charset="0"/>
              </a:rPr>
              <a:t>time.</a:t>
            </a:r>
          </a:p>
          <a:p>
            <a:pPr marL="361950" indent="-361950" eaLnBrk="1" hangingPunct="1">
              <a:buClr>
                <a:srgbClr val="00B050"/>
              </a:buClr>
              <a:buSzPct val="68000"/>
              <a:buFont typeface="Arial" panose="020B0604020202020204" pitchFamily="34" charset="0"/>
              <a:buChar char="►"/>
              <a:defRPr/>
            </a:pPr>
            <a:endParaRPr lang="en-US" sz="2200" dirty="0">
              <a:cs typeface="Arial" panose="020B0604020202020204" pitchFamily="34" charset="0"/>
            </a:endParaRP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P3.8 – Network Topologies - Mesh</a:t>
            </a:r>
          </a:p>
        </p:txBody>
      </p:sp>
      <p:pic>
        <p:nvPicPr>
          <p:cNvPr id="143364" name="il_fi" descr="http://chauncy-ict.pbworks.com/f/mesh_topolog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4292600"/>
            <a:ext cx="35480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85738" y="1035050"/>
            <a:ext cx="8655050" cy="2124075"/>
          </a:xfrm>
          <a:prstGeom prst="rect">
            <a:avLst/>
          </a:prstGeom>
        </p:spPr>
        <p:txBody>
          <a:bodyPr>
            <a:spAutoFit/>
          </a:bodyPr>
          <a:lstStyle/>
          <a:p>
            <a:pPr eaLnBrk="1" hangingPunct="1">
              <a:buClr>
                <a:srgbClr val="00B050"/>
              </a:buClr>
              <a:buSzPct val="68000"/>
              <a:defRPr/>
            </a:pPr>
            <a:r>
              <a:rPr lang="en-US" sz="2200" b="1" dirty="0">
                <a:cs typeface="Arial" panose="020B0604020202020204" pitchFamily="34" charset="0"/>
              </a:rPr>
              <a:t>Ring Topology</a:t>
            </a:r>
          </a:p>
          <a:p>
            <a:pPr marL="361950" indent="-361950" eaLnBrk="1" hangingPunct="1">
              <a:buClr>
                <a:srgbClr val="00B050"/>
              </a:buClr>
              <a:buSzPct val="68000"/>
              <a:buFont typeface="Arial" panose="020B0604020202020204" pitchFamily="34" charset="0"/>
              <a:buChar char="►"/>
              <a:defRPr/>
            </a:pPr>
            <a:r>
              <a:rPr lang="en-US" sz="2200" dirty="0">
                <a:cs typeface="Arial" panose="020B0604020202020204" pitchFamily="34" charset="0"/>
              </a:rPr>
              <a:t>A Ring Topology network is a localised network joined by a central line that forms a loop. Information can find its way around the loop in either direction as long as there is an unbroken line.</a:t>
            </a:r>
          </a:p>
          <a:p>
            <a:pPr marL="361950" indent="-361950" eaLnBrk="1" hangingPunct="1">
              <a:buClr>
                <a:srgbClr val="00B050"/>
              </a:buClr>
              <a:buSzPct val="68000"/>
              <a:buFont typeface="Arial" panose="020B0604020202020204" pitchFamily="34" charset="0"/>
              <a:buChar char="►"/>
              <a:defRPr/>
            </a:pPr>
            <a:r>
              <a:rPr lang="en-US" sz="2200" dirty="0">
                <a:cs typeface="Arial" panose="020B0604020202020204" pitchFamily="34" charset="0"/>
              </a:rPr>
              <a:t>Computers can be joined to the loop through T junctions of drop cables as can additional devices.</a:t>
            </a: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P3.8 – Network Topologies - Ring</a:t>
            </a:r>
          </a:p>
        </p:txBody>
      </p:sp>
      <p:pic>
        <p:nvPicPr>
          <p:cNvPr id="145412" name="Picture 5" descr="R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775" y="3213100"/>
            <a:ext cx="42164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Rectangle 2"/>
          <p:cNvSpPr>
            <a:spLocks noChangeArrowheads="1"/>
          </p:cNvSpPr>
          <p:nvPr/>
        </p:nvSpPr>
        <p:spPr bwMode="auto">
          <a:xfrm>
            <a:off x="215900" y="3213100"/>
            <a:ext cx="45720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B050"/>
              </a:buClr>
              <a:buSzPct val="68000"/>
              <a:buFont typeface="Arial" panose="020B0604020202020204" pitchFamily="34" charset="0"/>
              <a:buChar char="►"/>
            </a:pPr>
            <a:r>
              <a:rPr lang="en-US" altLang="en-US" sz="2200">
                <a:cs typeface="Arial" panose="020B0604020202020204" pitchFamily="34" charset="0"/>
              </a:rPr>
              <a:t>This makes everything localised and is usually formed on a single room or bank of computers. The smaller the ring, the quicker information can pass to the relevant point. This also allows computers to act as individual servers like an email server or print server.</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pPr fontAlgn="auto">
              <a:spcAft>
                <a:spcPts val="0"/>
              </a:spcAft>
              <a:defRPr/>
            </a:pPr>
            <a:r>
              <a:rPr lang="en-GB" sz="4800" dirty="0" smtClean="0">
                <a:ea typeface="+mj-ea"/>
              </a:rPr>
              <a:t>Assignment Scenario</a:t>
            </a:r>
            <a:endParaRPr lang="en-GB" dirty="0" smtClean="0">
              <a:ea typeface="+mj-ea"/>
            </a:endParaRPr>
          </a:p>
        </p:txBody>
      </p:sp>
      <p:sp>
        <p:nvSpPr>
          <p:cNvPr id="2" name="Rectangle 1"/>
          <p:cNvSpPr/>
          <p:nvPr/>
        </p:nvSpPr>
        <p:spPr>
          <a:xfrm>
            <a:off x="250825" y="1052513"/>
            <a:ext cx="8569325" cy="5457825"/>
          </a:xfrm>
          <a:prstGeom prst="rect">
            <a:avLst/>
          </a:prstGeom>
        </p:spPr>
        <p:txBody>
          <a:bodyPr>
            <a:spAutoFit/>
          </a:bodyPr>
          <a:lstStyle/>
          <a:p>
            <a:pPr marL="354013" indent="-354013" eaLnBrk="1" hangingPunct="1">
              <a:buClr>
                <a:srgbClr val="7030A0"/>
              </a:buClr>
              <a:buFont typeface="Wingdings 3" panose="05040102010807070707" pitchFamily="18" charset="2"/>
              <a:buChar char=""/>
              <a:defRPr/>
            </a:pPr>
            <a:r>
              <a:rPr lang="en-US" sz="1660" dirty="0">
                <a:latin typeface="Arial" charset="0"/>
              </a:rPr>
              <a:t>There are also secondary systems which are considered important to the effective daily running of the Academy. These include fault reporting, financial management and building maintenance routines.</a:t>
            </a:r>
          </a:p>
          <a:p>
            <a:pPr marL="354013" indent="-354013" eaLnBrk="1" hangingPunct="1">
              <a:buClr>
                <a:srgbClr val="7030A0"/>
              </a:buClr>
              <a:buFont typeface="Wingdings 3" panose="05040102010807070707" pitchFamily="18" charset="2"/>
              <a:buChar char=""/>
              <a:defRPr/>
            </a:pPr>
            <a:r>
              <a:rPr lang="en-US" sz="1660" dirty="0">
                <a:latin typeface="Arial" charset="0"/>
              </a:rPr>
              <a:t>The SMT at the Academy has very little experience with the design and implementation of IT systems and so has recently employed an IT support technician who will be responsible for the design and building of the IT support systems within it.</a:t>
            </a:r>
          </a:p>
          <a:p>
            <a:pPr eaLnBrk="1" hangingPunct="1">
              <a:buClr>
                <a:srgbClr val="7030A0"/>
              </a:buClr>
              <a:defRPr/>
            </a:pPr>
            <a:r>
              <a:rPr lang="en-US" sz="1660" b="1" dirty="0">
                <a:latin typeface="Arial" charset="0"/>
              </a:rPr>
              <a:t>Progress Academy – IT system specification</a:t>
            </a:r>
          </a:p>
          <a:p>
            <a:pPr marL="354013" indent="-354013" eaLnBrk="1" hangingPunct="1">
              <a:buClr>
                <a:srgbClr val="7030A0"/>
              </a:buClr>
              <a:buFont typeface="Wingdings 3" panose="05040102010807070707" pitchFamily="18" charset="2"/>
              <a:buChar char=""/>
              <a:defRPr/>
            </a:pPr>
            <a:r>
              <a:rPr lang="en-US" sz="1660" dirty="0">
                <a:latin typeface="Arial" charset="0"/>
              </a:rPr>
              <a:t>Progress Academy has stated the priority requirements that their IT system must have. These include:</a:t>
            </a:r>
          </a:p>
          <a:p>
            <a:pPr marL="811213" lvl="1" indent="-354013" eaLnBrk="1" hangingPunct="1">
              <a:buClr>
                <a:srgbClr val="7030A0"/>
              </a:buClr>
              <a:buFont typeface="Wingdings" panose="05000000000000000000" pitchFamily="2" charset="2"/>
              <a:buChar char="§"/>
              <a:defRPr/>
            </a:pPr>
            <a:r>
              <a:rPr lang="en-US" sz="1660" dirty="0">
                <a:latin typeface="Arial" charset="0"/>
              </a:rPr>
              <a:t>printing documentation and scanning documents or images;</a:t>
            </a:r>
          </a:p>
          <a:p>
            <a:pPr marL="811213" lvl="1" indent="-354013" eaLnBrk="1" hangingPunct="1">
              <a:buClr>
                <a:srgbClr val="7030A0"/>
              </a:buClr>
              <a:buFont typeface="Wingdings" panose="05000000000000000000" pitchFamily="2" charset="2"/>
              <a:buChar char="§"/>
              <a:defRPr/>
            </a:pPr>
            <a:r>
              <a:rPr lang="en-US" sz="1660" dirty="0">
                <a:latin typeface="Arial" charset="0"/>
              </a:rPr>
              <a:t>storing up to 500GB of information and images;</a:t>
            </a:r>
          </a:p>
          <a:p>
            <a:pPr marL="811213" lvl="1" indent="-354013" eaLnBrk="1" hangingPunct="1">
              <a:buClr>
                <a:srgbClr val="7030A0"/>
              </a:buClr>
              <a:buFont typeface="Wingdings" panose="05000000000000000000" pitchFamily="2" charset="2"/>
              <a:buChar char="§"/>
              <a:defRPr/>
            </a:pPr>
            <a:r>
              <a:rPr lang="en-US" sz="1660" dirty="0">
                <a:latin typeface="Arial" charset="0"/>
              </a:rPr>
              <a:t>transferring data to hand held devices, e.g. tablets or laptops;</a:t>
            </a:r>
          </a:p>
          <a:p>
            <a:pPr marL="811213" lvl="1" indent="-354013" eaLnBrk="1" hangingPunct="1">
              <a:buClr>
                <a:srgbClr val="7030A0"/>
              </a:buClr>
              <a:buFont typeface="Wingdings" panose="05000000000000000000" pitchFamily="2" charset="2"/>
              <a:buChar char="§"/>
              <a:defRPr/>
            </a:pPr>
            <a:r>
              <a:rPr lang="en-US" sz="1660" dirty="0">
                <a:latin typeface="Arial" charset="0"/>
              </a:rPr>
              <a:t>specialist display devices where appropriate;</a:t>
            </a:r>
          </a:p>
          <a:p>
            <a:pPr marL="811213" lvl="1" indent="-354013" eaLnBrk="1" hangingPunct="1">
              <a:buClr>
                <a:srgbClr val="7030A0"/>
              </a:buClr>
              <a:buFont typeface="Wingdings" panose="05000000000000000000" pitchFamily="2" charset="2"/>
              <a:buChar char="§"/>
              <a:defRPr/>
            </a:pPr>
            <a:r>
              <a:rPr lang="en-US" sz="1660" dirty="0">
                <a:latin typeface="Arial" charset="0"/>
              </a:rPr>
              <a:t>hosting video conferencing;</a:t>
            </a:r>
          </a:p>
          <a:p>
            <a:pPr marL="811213" lvl="1" indent="-354013" eaLnBrk="1" hangingPunct="1">
              <a:buClr>
                <a:srgbClr val="7030A0"/>
              </a:buClr>
              <a:buFont typeface="Wingdings" panose="05000000000000000000" pitchFamily="2" charset="2"/>
              <a:buChar char="§"/>
              <a:defRPr/>
            </a:pPr>
            <a:r>
              <a:rPr lang="en-US" sz="1660" dirty="0">
                <a:latin typeface="Arial" charset="0"/>
              </a:rPr>
              <a:t>a simple and easy to use graphical user interface;</a:t>
            </a:r>
          </a:p>
          <a:p>
            <a:pPr marL="811213" lvl="1" indent="-354013" eaLnBrk="1" hangingPunct="1">
              <a:buClr>
                <a:srgbClr val="7030A0"/>
              </a:buClr>
              <a:buFont typeface="Wingdings" panose="05000000000000000000" pitchFamily="2" charset="2"/>
              <a:buChar char="§"/>
              <a:defRPr/>
            </a:pPr>
            <a:r>
              <a:rPr lang="en-US" sz="1660" dirty="0">
                <a:latin typeface="Arial" charset="0"/>
              </a:rPr>
              <a:t>networking functionality to enable files transfer and sharing;</a:t>
            </a:r>
          </a:p>
          <a:p>
            <a:pPr marL="811213" lvl="1" indent="-354013" eaLnBrk="1" hangingPunct="1">
              <a:buClr>
                <a:srgbClr val="7030A0"/>
              </a:buClr>
              <a:buFont typeface="Wingdings" panose="05000000000000000000" pitchFamily="2" charset="2"/>
              <a:buChar char="§"/>
              <a:defRPr/>
            </a:pPr>
            <a:r>
              <a:rPr lang="en-US" sz="1660" dirty="0">
                <a:latin typeface="Arial" charset="0"/>
              </a:rPr>
              <a:t>a range of suitable software applications appropriate for teaching staff and students;</a:t>
            </a:r>
          </a:p>
          <a:p>
            <a:pPr marL="811213" lvl="1" indent="-354013" eaLnBrk="1" hangingPunct="1">
              <a:buClr>
                <a:srgbClr val="7030A0"/>
              </a:buClr>
              <a:buFont typeface="Wingdings" panose="05000000000000000000" pitchFamily="2" charset="2"/>
              <a:buChar char="§"/>
              <a:defRPr/>
            </a:pPr>
            <a:r>
              <a:rPr lang="en-US" sz="1660" dirty="0">
                <a:latin typeface="Arial" charset="0"/>
              </a:rPr>
              <a:t>internet access including appropriate security measures;</a:t>
            </a:r>
          </a:p>
          <a:p>
            <a:pPr marL="811213" lvl="1" indent="-354013" eaLnBrk="1" hangingPunct="1">
              <a:buClr>
                <a:srgbClr val="7030A0"/>
              </a:buClr>
              <a:buFont typeface="Wingdings" panose="05000000000000000000" pitchFamily="2" charset="2"/>
              <a:buChar char="§"/>
              <a:defRPr/>
            </a:pPr>
            <a:r>
              <a:rPr lang="en-US" sz="1660" dirty="0">
                <a:latin typeface="Arial" charset="0"/>
              </a:rPr>
              <a:t>authorised user only access;</a:t>
            </a:r>
          </a:p>
          <a:p>
            <a:pPr marL="811213" lvl="1" indent="-354013" eaLnBrk="1" hangingPunct="1">
              <a:buClr>
                <a:srgbClr val="7030A0"/>
              </a:buClr>
              <a:buFont typeface="Wingdings" panose="05000000000000000000" pitchFamily="2" charset="2"/>
              <a:buChar char="§"/>
              <a:defRPr/>
            </a:pPr>
            <a:r>
              <a:rPr lang="en-US" sz="1660" dirty="0">
                <a:latin typeface="Arial" charset="0"/>
              </a:rPr>
              <a:t>appropriate backup and recovery systems.</a:t>
            </a:r>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85738" y="1035050"/>
            <a:ext cx="8655050" cy="1938338"/>
          </a:xfrm>
          <a:prstGeom prst="rect">
            <a:avLst/>
          </a:prstGeom>
        </p:spPr>
        <p:txBody>
          <a:bodyPr>
            <a:spAutoFit/>
          </a:bodyPr>
          <a:lstStyle/>
          <a:p>
            <a:pPr eaLnBrk="1" hangingPunct="1">
              <a:buClr>
                <a:srgbClr val="00B050"/>
              </a:buClr>
              <a:buSzPct val="68000"/>
              <a:defRPr/>
            </a:pPr>
            <a:r>
              <a:rPr lang="en-US" sz="2400" b="1" dirty="0">
                <a:cs typeface="Arial" panose="020B0604020202020204" pitchFamily="34" charset="0"/>
              </a:rPr>
              <a:t>Advantages of a Ring Network</a:t>
            </a:r>
          </a:p>
          <a:p>
            <a:pPr marL="361950" indent="-361950" eaLnBrk="1" hangingPunct="1">
              <a:buClr>
                <a:srgbClr val="00B050"/>
              </a:buClr>
              <a:buSzPct val="68000"/>
              <a:buFont typeface="Arial" panose="020B0604020202020204" pitchFamily="34" charset="0"/>
              <a:buChar char="►"/>
              <a:defRPr/>
            </a:pPr>
            <a:r>
              <a:rPr lang="en-US" sz="2400" dirty="0">
                <a:cs typeface="Arial" panose="020B0604020202020204" pitchFamily="34" charset="0"/>
              </a:rPr>
              <a:t>Information can flow both ways around the ring in order to reach its goal. One of the easier networks to set up and easy to add additional devices to. System is localised so there is less cabling.</a:t>
            </a: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P3.8 – Network Topologies - Ring</a:t>
            </a:r>
          </a:p>
        </p:txBody>
      </p:sp>
      <p:pic>
        <p:nvPicPr>
          <p:cNvPr id="147460" name="Picture 3" descr="R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2890838"/>
            <a:ext cx="4608512"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5738" y="2971800"/>
            <a:ext cx="4098925" cy="3784600"/>
          </a:xfrm>
          <a:prstGeom prst="rect">
            <a:avLst/>
          </a:prstGeom>
        </p:spPr>
        <p:txBody>
          <a:bodyPr>
            <a:spAutoFit/>
          </a:bodyPr>
          <a:lstStyle/>
          <a:p>
            <a:pPr eaLnBrk="1" hangingPunct="1">
              <a:buClr>
                <a:srgbClr val="00B050"/>
              </a:buClr>
              <a:buSzPct val="68000"/>
              <a:defRPr/>
            </a:pPr>
            <a:r>
              <a:rPr lang="en-US" sz="2400" b="1" dirty="0">
                <a:cs typeface="Arial" panose="020B0604020202020204" pitchFamily="34" charset="0"/>
              </a:rPr>
              <a:t>Disadvantages of a Ring Network</a:t>
            </a:r>
          </a:p>
          <a:p>
            <a:pPr marL="361950" indent="-361950" eaLnBrk="1" hangingPunct="1">
              <a:buClr>
                <a:srgbClr val="00B050"/>
              </a:buClr>
              <a:buSzPct val="68000"/>
              <a:buFont typeface="Arial" panose="020B0604020202020204" pitchFamily="34" charset="0"/>
              <a:buChar char="►"/>
              <a:defRPr/>
            </a:pPr>
            <a:r>
              <a:rPr lang="en-US" sz="2400" dirty="0">
                <a:cs typeface="Arial" panose="020B0604020202020204" pitchFamily="34" charset="0"/>
              </a:rPr>
              <a:t>Loop needs to be completed or terminated at one end. A break in the cable brings the whole thing down. File server needs to be localised or the ring joined to the trunk line.</a:t>
            </a:r>
          </a:p>
        </p:txBody>
      </p:sp>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7963" y="1052513"/>
            <a:ext cx="8655050" cy="5795962"/>
          </a:xfrm>
          <a:prstGeom prst="rect">
            <a:avLst/>
          </a:prstGeom>
        </p:spPr>
        <p:txBody>
          <a:bodyPr>
            <a:spAutoFit/>
          </a:bodyPr>
          <a:lstStyle/>
          <a:p>
            <a:pPr marL="114300" eaLnBrk="1" hangingPunct="1">
              <a:buClr>
                <a:srgbClr val="00B050"/>
              </a:buClr>
              <a:buSzPct val="68000"/>
              <a:defRPr/>
            </a:pPr>
            <a:r>
              <a:rPr lang="en-US" sz="2170" b="1" dirty="0">
                <a:cs typeface="Arial" panose="020B0604020202020204" pitchFamily="34" charset="0"/>
              </a:rPr>
              <a:t>Bus Topology</a:t>
            </a:r>
          </a:p>
          <a:p>
            <a:pPr marL="361950" indent="-361950" eaLnBrk="1" hangingPunct="1">
              <a:buClr>
                <a:srgbClr val="00B050"/>
              </a:buClr>
              <a:buSzPct val="68000"/>
              <a:buFont typeface="Arial" panose="020B0604020202020204" pitchFamily="34" charset="0"/>
              <a:buChar char="►"/>
              <a:defRPr/>
            </a:pPr>
            <a:r>
              <a:rPr lang="en-US" sz="2170" dirty="0">
                <a:cs typeface="Arial" panose="020B0604020202020204" pitchFamily="34" charset="0"/>
              </a:rPr>
              <a:t>A linear bus topology consists of a main run of cable with a terminator at each end. All nodes (file server, workstations, and peripherals) are connected to the linear cable.</a:t>
            </a:r>
          </a:p>
          <a:p>
            <a:pPr marL="361950" indent="-361950" eaLnBrk="1" hangingPunct="1">
              <a:buClr>
                <a:srgbClr val="00B050"/>
              </a:buClr>
              <a:buSzPct val="68000"/>
              <a:buFont typeface="Arial" panose="020B0604020202020204" pitchFamily="34" charset="0"/>
              <a:buChar char="►"/>
              <a:defRPr/>
            </a:pPr>
            <a:r>
              <a:rPr lang="en-US" sz="2170" dirty="0">
                <a:cs typeface="Arial" panose="020B0604020202020204" pitchFamily="34" charset="0"/>
              </a:rPr>
              <a:t>Using T junctions, more machines and peripherals can be added to the main line of cable. Information is sent down the cable to the router if the cable is long, or the server is the system is short where the information is dealt with.</a:t>
            </a:r>
          </a:p>
          <a:p>
            <a:pPr marL="361950" indent="-361950" eaLnBrk="1" hangingPunct="1">
              <a:buClr>
                <a:srgbClr val="00B050"/>
              </a:buClr>
              <a:buSzPct val="68000"/>
              <a:buFont typeface="Arial" panose="020B0604020202020204" pitchFamily="34" charset="0"/>
              <a:buChar char="►"/>
              <a:defRPr/>
            </a:pPr>
            <a:r>
              <a:rPr lang="en-US" sz="2170" dirty="0">
                <a:cs typeface="Arial" panose="020B0604020202020204" pitchFamily="34" charset="0"/>
              </a:rPr>
              <a:t>This relies heavily on the speed and function of the main trunk line.</a:t>
            </a:r>
          </a:p>
          <a:p>
            <a:pPr marL="361950" indent="-361950" eaLnBrk="1" hangingPunct="1">
              <a:buClr>
                <a:srgbClr val="00B050"/>
              </a:buClr>
              <a:buSzPct val="68000"/>
              <a:buFont typeface="Arial" panose="020B0604020202020204" pitchFamily="34" charset="0"/>
              <a:buChar char="►"/>
              <a:defRPr/>
            </a:pPr>
            <a:r>
              <a:rPr lang="en-US" sz="2170" dirty="0">
                <a:cs typeface="Arial" panose="020B0604020202020204" pitchFamily="34" charset="0"/>
              </a:rPr>
              <a:t>Similar to a real bus, information can step off along the line when it reaches its destination or can </a:t>
            </a:r>
            <a:br>
              <a:rPr lang="en-US" sz="2170" dirty="0">
                <a:cs typeface="Arial" panose="020B0604020202020204" pitchFamily="34" charset="0"/>
              </a:rPr>
            </a:br>
            <a:r>
              <a:rPr lang="en-US" sz="2170" dirty="0">
                <a:cs typeface="Arial" panose="020B0604020202020204" pitchFamily="34" charset="0"/>
              </a:rPr>
              <a:t>continue to the server (main </a:t>
            </a:r>
            <a:br>
              <a:rPr lang="en-US" sz="2170" dirty="0">
                <a:cs typeface="Arial" panose="020B0604020202020204" pitchFamily="34" charset="0"/>
              </a:rPr>
            </a:br>
            <a:r>
              <a:rPr lang="en-US" sz="2170" dirty="0">
                <a:cs typeface="Arial" panose="020B0604020202020204" pitchFamily="34" charset="0"/>
              </a:rPr>
              <a:t>depot) where it then gets sent </a:t>
            </a:r>
            <a:br>
              <a:rPr lang="en-US" sz="2170" dirty="0">
                <a:cs typeface="Arial" panose="020B0604020202020204" pitchFamily="34" charset="0"/>
              </a:rPr>
            </a:br>
            <a:r>
              <a:rPr lang="en-US" sz="2170" dirty="0">
                <a:cs typeface="Arial" panose="020B0604020202020204" pitchFamily="34" charset="0"/>
              </a:rPr>
              <a:t>back down the line to its </a:t>
            </a:r>
            <a:br>
              <a:rPr lang="en-US" sz="2170" dirty="0">
                <a:cs typeface="Arial" panose="020B0604020202020204" pitchFamily="34" charset="0"/>
              </a:rPr>
            </a:br>
            <a:r>
              <a:rPr lang="en-US" sz="2170" dirty="0">
                <a:cs typeface="Arial" panose="020B0604020202020204" pitchFamily="34" charset="0"/>
              </a:rPr>
              <a:t>destination like a print job </a:t>
            </a:r>
            <a:br>
              <a:rPr lang="en-US" sz="2170" dirty="0">
                <a:cs typeface="Arial" panose="020B0604020202020204" pitchFamily="34" charset="0"/>
              </a:rPr>
            </a:br>
            <a:r>
              <a:rPr lang="en-US" sz="2170" dirty="0">
                <a:cs typeface="Arial" panose="020B0604020202020204" pitchFamily="34" charset="0"/>
              </a:rPr>
              <a:t>coming out of a printer.</a:t>
            </a: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P3.8 – Network Topologies - Bus</a:t>
            </a:r>
          </a:p>
        </p:txBody>
      </p:sp>
      <p:pic>
        <p:nvPicPr>
          <p:cNvPr id="149508" name="Picture 4" descr="http://fcit.coedu.usf.edu/network/chap5/pics/lineb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797425"/>
            <a:ext cx="42497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7963" y="1052513"/>
            <a:ext cx="8655050" cy="5540375"/>
          </a:xfrm>
          <a:prstGeom prst="rect">
            <a:avLst/>
          </a:prstGeom>
        </p:spPr>
        <p:txBody>
          <a:bodyPr>
            <a:spAutoFit/>
          </a:bodyPr>
          <a:lstStyle/>
          <a:p>
            <a:pPr eaLnBrk="1" hangingPunct="1">
              <a:buClr>
                <a:srgbClr val="00B050"/>
              </a:buClr>
              <a:buSzPct val="68000"/>
              <a:defRPr/>
            </a:pPr>
            <a:r>
              <a:rPr lang="en-US" sz="2360" b="1" dirty="0">
                <a:cs typeface="Arial" panose="020B0604020202020204" pitchFamily="34" charset="0"/>
              </a:rPr>
              <a:t>Advantages of a Linear Bus Topology</a:t>
            </a:r>
          </a:p>
          <a:p>
            <a:pPr marL="361950" indent="-361950" eaLnBrk="1" hangingPunct="1">
              <a:buClr>
                <a:srgbClr val="00B050"/>
              </a:buClr>
              <a:buSzPct val="68000"/>
              <a:buFont typeface="Arial" panose="020B0604020202020204" pitchFamily="34" charset="0"/>
              <a:buChar char="►"/>
              <a:defRPr/>
            </a:pPr>
            <a:r>
              <a:rPr lang="en-US" sz="2360" dirty="0">
                <a:cs typeface="Arial" panose="020B0604020202020204" pitchFamily="34" charset="0"/>
              </a:rPr>
              <a:t>Easy to connect a computer or peripheral to a linear bus. </a:t>
            </a:r>
          </a:p>
          <a:p>
            <a:pPr marL="361950" indent="-361950" eaLnBrk="1" hangingPunct="1">
              <a:buClr>
                <a:srgbClr val="00B050"/>
              </a:buClr>
              <a:buSzPct val="68000"/>
              <a:buFont typeface="Arial" panose="020B0604020202020204" pitchFamily="34" charset="0"/>
              <a:buChar char="►"/>
              <a:defRPr/>
            </a:pPr>
            <a:r>
              <a:rPr lang="en-US" sz="2360" dirty="0">
                <a:cs typeface="Arial" panose="020B0604020202020204" pitchFamily="34" charset="0"/>
              </a:rPr>
              <a:t>Requires less cable length than a star topology. </a:t>
            </a:r>
          </a:p>
          <a:p>
            <a:pPr eaLnBrk="1" hangingPunct="1">
              <a:buClr>
                <a:srgbClr val="00B050"/>
              </a:buClr>
              <a:buSzPct val="68000"/>
              <a:defRPr/>
            </a:pPr>
            <a:r>
              <a:rPr lang="en-US" sz="2360" b="1" dirty="0">
                <a:cs typeface="Arial" panose="020B0604020202020204" pitchFamily="34" charset="0"/>
              </a:rPr>
              <a:t>Disadvantages of a Linear Bus Topology</a:t>
            </a:r>
          </a:p>
          <a:p>
            <a:pPr marL="361950" indent="-361950" eaLnBrk="1" hangingPunct="1">
              <a:buClr>
                <a:srgbClr val="00B050"/>
              </a:buClr>
              <a:buSzPct val="68000"/>
              <a:buFont typeface="Arial" panose="020B0604020202020204" pitchFamily="34" charset="0"/>
              <a:buChar char="►"/>
              <a:defRPr/>
            </a:pPr>
            <a:r>
              <a:rPr lang="en-US" sz="2360" dirty="0">
                <a:cs typeface="Arial" panose="020B0604020202020204" pitchFamily="34" charset="0"/>
              </a:rPr>
              <a:t>Entire network shuts down if there is a break in the main cable. </a:t>
            </a:r>
          </a:p>
          <a:p>
            <a:pPr marL="361950" indent="-361950" eaLnBrk="1" hangingPunct="1">
              <a:buClr>
                <a:srgbClr val="00B050"/>
              </a:buClr>
              <a:buSzPct val="68000"/>
              <a:buFont typeface="Arial" panose="020B0604020202020204" pitchFamily="34" charset="0"/>
              <a:buChar char="►"/>
              <a:defRPr/>
            </a:pPr>
            <a:r>
              <a:rPr lang="en-US" sz="2360" dirty="0">
                <a:cs typeface="Arial" panose="020B0604020202020204" pitchFamily="34" charset="0"/>
              </a:rPr>
              <a:t>Terminators are required at both ends of the backbone cable. </a:t>
            </a:r>
          </a:p>
          <a:p>
            <a:pPr marL="361950" indent="-361950" eaLnBrk="1" hangingPunct="1">
              <a:buClr>
                <a:srgbClr val="00B050"/>
              </a:buClr>
              <a:buSzPct val="68000"/>
              <a:buFont typeface="Arial" panose="020B0604020202020204" pitchFamily="34" charset="0"/>
              <a:buChar char="►"/>
              <a:defRPr/>
            </a:pPr>
            <a:r>
              <a:rPr lang="en-US" sz="2360" dirty="0">
                <a:cs typeface="Arial" panose="020B0604020202020204" pitchFamily="34" charset="0"/>
              </a:rPr>
              <a:t>Difficult to identify the problem if the entire network shuts down. </a:t>
            </a:r>
          </a:p>
          <a:p>
            <a:pPr marL="361950" indent="-361950" eaLnBrk="1" hangingPunct="1">
              <a:buClr>
                <a:srgbClr val="00B050"/>
              </a:buClr>
              <a:buSzPct val="68000"/>
              <a:buFont typeface="Arial" panose="020B0604020202020204" pitchFamily="34" charset="0"/>
              <a:buChar char="►"/>
              <a:defRPr/>
            </a:pPr>
            <a:r>
              <a:rPr lang="en-US" sz="2360" dirty="0">
                <a:cs typeface="Arial" panose="020B0604020202020204" pitchFamily="34" charset="0"/>
              </a:rPr>
              <a:t>Not meant to be used as a </a:t>
            </a:r>
            <a:br>
              <a:rPr lang="en-US" sz="2360" dirty="0">
                <a:cs typeface="Arial" panose="020B0604020202020204" pitchFamily="34" charset="0"/>
              </a:rPr>
            </a:br>
            <a:r>
              <a:rPr lang="en-US" sz="2360" dirty="0">
                <a:cs typeface="Arial" panose="020B0604020202020204" pitchFamily="34" charset="0"/>
              </a:rPr>
              <a:t>stand-alone solution in a </a:t>
            </a:r>
            <a:br>
              <a:rPr lang="en-US" sz="2360" dirty="0">
                <a:cs typeface="Arial" panose="020B0604020202020204" pitchFamily="34" charset="0"/>
              </a:rPr>
            </a:br>
            <a:r>
              <a:rPr lang="en-US" sz="2360" dirty="0">
                <a:cs typeface="Arial" panose="020B0604020202020204" pitchFamily="34" charset="0"/>
              </a:rPr>
              <a:t>large building. </a:t>
            </a:r>
          </a:p>
          <a:p>
            <a:pPr eaLnBrk="1" hangingPunct="1">
              <a:buClr>
                <a:srgbClr val="00B050"/>
              </a:buClr>
              <a:buSzPct val="68000"/>
              <a:defRPr/>
            </a:pPr>
            <a:r>
              <a:rPr lang="en-US" sz="2360" b="1" dirty="0" smtClean="0">
                <a:solidFill>
                  <a:srgbClr val="FF0000"/>
                </a:solidFill>
                <a:cs typeface="Arial" panose="020B0604020202020204" pitchFamily="34" charset="0"/>
              </a:rPr>
              <a:t>P3.8 </a:t>
            </a:r>
            <a:r>
              <a:rPr lang="en-US" sz="2360" b="1" dirty="0">
                <a:solidFill>
                  <a:srgbClr val="FF0000"/>
                </a:solidFill>
                <a:cs typeface="Arial" panose="020B0604020202020204" pitchFamily="34" charset="0"/>
              </a:rPr>
              <a:t>– Task </a:t>
            </a:r>
            <a:r>
              <a:rPr lang="en-US" sz="2360" b="1" dirty="0" smtClean="0">
                <a:solidFill>
                  <a:srgbClr val="FF0000"/>
                </a:solidFill>
                <a:cs typeface="Arial" panose="020B0604020202020204" pitchFamily="34" charset="0"/>
              </a:rPr>
              <a:t>08 </a:t>
            </a:r>
            <a:r>
              <a:rPr lang="en-US" sz="2360" dirty="0">
                <a:solidFill>
                  <a:srgbClr val="FF0000"/>
                </a:solidFill>
                <a:cs typeface="Arial" panose="020B0604020202020204" pitchFamily="34" charset="0"/>
              </a:rPr>
              <a:t>– For the three </a:t>
            </a:r>
            <a:br>
              <a:rPr lang="en-US" sz="2360" dirty="0">
                <a:solidFill>
                  <a:srgbClr val="FF0000"/>
                </a:solidFill>
                <a:cs typeface="Arial" panose="020B0604020202020204" pitchFamily="34" charset="0"/>
              </a:rPr>
            </a:br>
            <a:r>
              <a:rPr lang="en-US" sz="2360" dirty="0">
                <a:solidFill>
                  <a:srgbClr val="FF0000"/>
                </a:solidFill>
                <a:cs typeface="Arial" panose="020B0604020202020204" pitchFamily="34" charset="0"/>
              </a:rPr>
              <a:t>proposal needs, outline and explain the Network Topologies available to meet the school’s ICT purpose..</a:t>
            </a: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P3.8 – Network Topologies - Bus</a:t>
            </a:r>
          </a:p>
        </p:txBody>
      </p:sp>
      <p:pic>
        <p:nvPicPr>
          <p:cNvPr id="151556" name="Picture 4" descr="http://fcit.coedu.usf.edu/network/chap5/pics/lineb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005064"/>
            <a:ext cx="439261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7963" y="1052513"/>
            <a:ext cx="8036445" cy="5812360"/>
          </a:xfrm>
          <a:prstGeom prst="rect">
            <a:avLst/>
          </a:prstGeom>
        </p:spPr>
        <p:txBody>
          <a:bodyPr wrap="square">
            <a:spAutoFit/>
          </a:bodyPr>
          <a:lstStyle/>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70" dirty="0" smtClean="0">
                <a:cs typeface="Arial" panose="020B0604020202020204" pitchFamily="34" charset="0"/>
              </a:rPr>
              <a:t>From the moment you switch on a computer, you are accessing the OS of the machine, PC’s have them, phones, laptops, tablets, they all have an operating system that gives the user the ability do operate and access programs. But there are different types, each with their own benefits and issues. But they all perform the same tasks.</a:t>
            </a:r>
            <a:endParaRPr lang="en-GB" sz="1770" dirty="0">
              <a:cs typeface="Arial" panose="020B0604020202020204" pitchFamily="34" charset="0"/>
            </a:endParaRP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70" b="1" dirty="0" smtClean="0">
                <a:cs typeface="Arial" panose="020B0604020202020204" pitchFamily="34" charset="0"/>
              </a:rPr>
              <a:t>Windows</a:t>
            </a:r>
            <a:r>
              <a:rPr lang="en-GB" sz="1770" dirty="0">
                <a:cs typeface="Arial" panose="020B0604020202020204" pitchFamily="34" charset="0"/>
              </a:rPr>
              <a:t> </a:t>
            </a:r>
            <a:r>
              <a:rPr lang="en-GB" sz="1770" dirty="0" smtClean="0">
                <a:cs typeface="Arial" panose="020B0604020202020204" pitchFamily="34" charset="0"/>
              </a:rPr>
              <a:t>– This will be the one you are most used to, a standard menu system for accessing icons and programs on a PC or Laptop. You will be used to it, WIMP interface, Control Panels, altering settings and installing hardware.</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70" b="1" dirty="0" smtClean="0">
                <a:cs typeface="Arial" panose="020B0604020202020204" pitchFamily="34" charset="0"/>
              </a:rPr>
              <a:t>Linux</a:t>
            </a:r>
            <a:r>
              <a:rPr lang="en-GB" sz="1770" dirty="0" smtClean="0">
                <a:cs typeface="Arial" panose="020B0604020202020204" pitchFamily="34" charset="0"/>
              </a:rPr>
              <a:t> – This is a free rival to Windows and operates the same way but has more modifications and versions. The user can create and adapt what is there for their own purpose making it open-source. WIMP interface and installed primarily on PC’s and Laptops and Network Servers.</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70" b="1" dirty="0" smtClean="0">
                <a:cs typeface="Arial" panose="020B0604020202020204" pitchFamily="34" charset="0"/>
              </a:rPr>
              <a:t>Mac</a:t>
            </a:r>
            <a:r>
              <a:rPr lang="en-GB" sz="1770" dirty="0" smtClean="0">
                <a:cs typeface="Arial" panose="020B0604020202020204" pitchFamily="34" charset="0"/>
              </a:rPr>
              <a:t> – Also called OSX and different versions over the years, WIMP like Windows, but operates primarily on Apple computers and Laptops.</a:t>
            </a:r>
          </a:p>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70" b="1" dirty="0" smtClean="0">
                <a:cs typeface="Arial" panose="020B0604020202020204" pitchFamily="34" charset="0"/>
              </a:rPr>
              <a:t>Google</a:t>
            </a:r>
            <a:r>
              <a:rPr lang="en-GB" sz="1770" dirty="0" smtClean="0">
                <a:cs typeface="Arial" panose="020B0604020202020204" pitchFamily="34" charset="0"/>
              </a:rPr>
              <a:t> – Also knows as Android, installed and run on Tablets and Phones, very popular and free OS. Icon generated interface with tough screen, upgradeable and adaptable.</a:t>
            </a:r>
          </a:p>
          <a:p>
            <a:pPr eaLnBrk="1" hangingPunct="1">
              <a:buClr>
                <a:srgbClr val="00B050"/>
              </a:buClr>
              <a:tabLst>
                <a:tab pos="1792288" algn="l"/>
                <a:tab pos="2235200" algn="l"/>
                <a:tab pos="2776538" algn="l"/>
                <a:tab pos="6096000" algn="l"/>
              </a:tabLst>
              <a:defRPr/>
            </a:pPr>
            <a:r>
              <a:rPr lang="en-US" sz="1770" b="1" dirty="0" smtClean="0">
                <a:solidFill>
                  <a:srgbClr val="FF0000"/>
                </a:solidFill>
                <a:cs typeface="Arial" panose="020B0604020202020204" pitchFamily="34" charset="0"/>
              </a:rPr>
              <a:t>P4.1 </a:t>
            </a:r>
            <a:r>
              <a:rPr lang="en-US" sz="1770" b="1" dirty="0">
                <a:solidFill>
                  <a:srgbClr val="FF0000"/>
                </a:solidFill>
                <a:cs typeface="Arial" panose="020B0604020202020204" pitchFamily="34" charset="0"/>
              </a:rPr>
              <a:t>– Task </a:t>
            </a:r>
            <a:r>
              <a:rPr lang="en-US" sz="1770" b="1" dirty="0" smtClean="0">
                <a:solidFill>
                  <a:srgbClr val="FF0000"/>
                </a:solidFill>
                <a:cs typeface="Arial" panose="020B0604020202020204" pitchFamily="34" charset="0"/>
              </a:rPr>
              <a:t>09 </a:t>
            </a:r>
            <a:r>
              <a:rPr lang="en-US" sz="1770" dirty="0">
                <a:solidFill>
                  <a:srgbClr val="FF0000"/>
                </a:solidFill>
                <a:cs typeface="Arial" panose="020B0604020202020204" pitchFamily="34" charset="0"/>
              </a:rPr>
              <a:t>– For the </a:t>
            </a:r>
            <a:r>
              <a:rPr lang="en-US" sz="1770" dirty="0" smtClean="0">
                <a:solidFill>
                  <a:srgbClr val="FF0000"/>
                </a:solidFill>
                <a:cs typeface="Arial" panose="020B0604020202020204" pitchFamily="34" charset="0"/>
              </a:rPr>
              <a:t>three proposal </a:t>
            </a:r>
            <a:r>
              <a:rPr lang="en-US" sz="1770" dirty="0">
                <a:solidFill>
                  <a:srgbClr val="FF0000"/>
                </a:solidFill>
                <a:cs typeface="Arial" panose="020B0604020202020204" pitchFamily="34" charset="0"/>
              </a:rPr>
              <a:t>needs, outline and explain the </a:t>
            </a:r>
            <a:r>
              <a:rPr lang="en-US" sz="1770" dirty="0" smtClean="0">
                <a:solidFill>
                  <a:srgbClr val="FF0000"/>
                </a:solidFill>
                <a:cs typeface="Arial" panose="020B0604020202020204" pitchFamily="34" charset="0"/>
              </a:rPr>
              <a:t>Operating Systems </a:t>
            </a:r>
            <a:r>
              <a:rPr lang="en-US" sz="1770" dirty="0">
                <a:solidFill>
                  <a:srgbClr val="FF0000"/>
                </a:solidFill>
                <a:cs typeface="Arial" panose="020B0604020202020204" pitchFamily="34" charset="0"/>
              </a:rPr>
              <a:t>available </a:t>
            </a:r>
            <a:r>
              <a:rPr lang="en-US" sz="1770" dirty="0" smtClean="0">
                <a:solidFill>
                  <a:srgbClr val="FF0000"/>
                </a:solidFill>
                <a:cs typeface="Arial" panose="020B0604020202020204" pitchFamily="34" charset="0"/>
              </a:rPr>
              <a:t>and explain how they can be used to </a:t>
            </a:r>
            <a:r>
              <a:rPr lang="en-US" sz="1770" dirty="0">
                <a:solidFill>
                  <a:srgbClr val="FF0000"/>
                </a:solidFill>
                <a:cs typeface="Arial" panose="020B0604020202020204" pitchFamily="34" charset="0"/>
              </a:rPr>
              <a:t>meet the school’s ICT purpose</a:t>
            </a:r>
            <a:r>
              <a:rPr lang="en-US" sz="1770" dirty="0" smtClean="0">
                <a:solidFill>
                  <a:srgbClr val="FF0000"/>
                </a:solidFill>
                <a:cs typeface="Arial" panose="020B0604020202020204" pitchFamily="34" charset="0"/>
              </a:rPr>
              <a:t>.</a:t>
            </a:r>
            <a:endParaRPr lang="en-GB" sz="1770" dirty="0">
              <a:cs typeface="Arial" panose="020B0604020202020204" pitchFamily="34" charset="0"/>
            </a:endParaRP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P4.1 – Software Components - OS</a:t>
            </a:r>
          </a:p>
        </p:txBody>
      </p:sp>
      <p:pic>
        <p:nvPicPr>
          <p:cNvPr id="153609" name="Picture 9"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3160" y="1823204"/>
            <a:ext cx="890941" cy="890941"/>
          </a:xfrm>
          <a:prstGeom prst="rect">
            <a:avLst/>
          </a:prstGeom>
          <a:noFill/>
          <a:extLst>
            <a:ext uri="{909E8E84-426E-40DD-AFC4-6F175D3DCCD1}">
              <a14:hiddenFill xmlns:a14="http://schemas.microsoft.com/office/drawing/2010/main">
                <a:solidFill>
                  <a:srgbClr val="FFFFFF"/>
                </a:solidFill>
              </a14:hiddenFill>
            </a:ext>
          </a:extLst>
        </p:spPr>
      </p:pic>
      <p:pic>
        <p:nvPicPr>
          <p:cNvPr id="153613" name="Picture 13"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028384" y="3356992"/>
            <a:ext cx="864096" cy="1045029"/>
          </a:xfrm>
          <a:prstGeom prst="rect">
            <a:avLst/>
          </a:prstGeom>
          <a:noFill/>
          <a:extLst>
            <a:ext uri="{909E8E84-426E-40DD-AFC4-6F175D3DCCD1}">
              <a14:hiddenFill xmlns:a14="http://schemas.microsoft.com/office/drawing/2010/main">
                <a:solidFill>
                  <a:srgbClr val="FFFFFF"/>
                </a:solidFill>
              </a14:hiddenFill>
            </a:ext>
          </a:extLst>
        </p:spPr>
      </p:pic>
      <p:pic>
        <p:nvPicPr>
          <p:cNvPr id="153615" name="Picture 15" descr="Image result for osx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956376" y="4509120"/>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53619" name="Picture 19"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956376" y="5616847"/>
            <a:ext cx="939744" cy="1052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7963" y="1052513"/>
            <a:ext cx="8655050" cy="5632311"/>
          </a:xfrm>
          <a:prstGeom prst="rect">
            <a:avLst/>
          </a:prstGeom>
        </p:spPr>
        <p:txBody>
          <a:bodyPr>
            <a:spAutoFit/>
          </a:bodyPr>
          <a:lstStyle/>
          <a:p>
            <a:pPr marL="354013" indent="-354013"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dirty="0" smtClean="0">
                <a:cs typeface="Arial" panose="020B0604020202020204" pitchFamily="34" charset="0"/>
              </a:rPr>
              <a:t>Productivity Software is the standard, cross platform compatible programs that all companies use to some degree to satisfy business functions. The five common types are:</a:t>
            </a:r>
            <a:endParaRPr lang="en-GB" dirty="0">
              <a:cs typeface="Arial" panose="020B0604020202020204" pitchFamily="34" charset="0"/>
            </a:endParaRPr>
          </a:p>
          <a:p>
            <a:pPr marL="719138" lvl="1" indent="-365125"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b="1" dirty="0" smtClean="0">
                <a:cs typeface="Arial" panose="020B0604020202020204" pitchFamily="34" charset="0"/>
              </a:rPr>
              <a:t>Word processing </a:t>
            </a:r>
            <a:r>
              <a:rPr lang="en-GB" dirty="0" smtClean="0">
                <a:cs typeface="Arial" panose="020B0604020202020204" pitchFamily="34" charset="0"/>
              </a:rPr>
              <a:t>– Reports, books, homeworks, letters to parents, school writing work, this is one of the most common purposes of having a computer.</a:t>
            </a:r>
            <a:endParaRPr lang="en-GB" dirty="0">
              <a:cs typeface="Arial" panose="020B0604020202020204" pitchFamily="34" charset="0"/>
            </a:endParaRPr>
          </a:p>
          <a:p>
            <a:pPr marL="719138" lvl="1" indent="-365125"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b="1" dirty="0" smtClean="0">
                <a:cs typeface="Arial" panose="020B0604020202020204" pitchFamily="34" charset="0"/>
              </a:rPr>
              <a:t>Spreadsheet software </a:t>
            </a:r>
            <a:r>
              <a:rPr lang="en-GB" dirty="0" smtClean="0">
                <a:cs typeface="Arial" panose="020B0604020202020204" pitchFamily="34" charset="0"/>
              </a:rPr>
              <a:t>– Used for formulas, charts and calculations, can also be used for tracking and grade analysis, uses cells, rows and columns to lay out information is a table formal.</a:t>
            </a:r>
            <a:endParaRPr lang="en-GB" dirty="0">
              <a:cs typeface="Arial" panose="020B0604020202020204" pitchFamily="34" charset="0"/>
            </a:endParaRPr>
          </a:p>
          <a:p>
            <a:pPr marL="719138" lvl="1" indent="-365125"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b="1" dirty="0" smtClean="0">
                <a:cs typeface="Arial" panose="020B0604020202020204" pitchFamily="34" charset="0"/>
              </a:rPr>
              <a:t>Email software </a:t>
            </a:r>
            <a:r>
              <a:rPr lang="en-GB" dirty="0" smtClean="0">
                <a:cs typeface="Arial" panose="020B0604020202020204" pitchFamily="34" charset="0"/>
              </a:rPr>
              <a:t>– From Messenger to full email inclusion within the email server, this program catalogues, filters and distributes emails, stores them in folders and pre-fetches addresses. </a:t>
            </a:r>
            <a:endParaRPr lang="en-GB" dirty="0">
              <a:cs typeface="Arial" panose="020B0604020202020204" pitchFamily="34" charset="0"/>
            </a:endParaRPr>
          </a:p>
          <a:p>
            <a:pPr marL="719138" lvl="1" indent="-365125"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b="1" dirty="0" smtClean="0">
                <a:cs typeface="Arial" panose="020B0604020202020204" pitchFamily="34" charset="0"/>
              </a:rPr>
              <a:t>Database software </a:t>
            </a:r>
            <a:r>
              <a:rPr lang="en-GB" dirty="0" smtClean="0">
                <a:cs typeface="Arial" panose="020B0604020202020204" pitchFamily="34" charset="0"/>
              </a:rPr>
              <a:t>– This type deals with large amounts of data into simple to read interfaces, from full school management systems to simpler access files. Involves customising an interface to make it easier for the user.</a:t>
            </a:r>
            <a:endParaRPr lang="en-GB" dirty="0">
              <a:cs typeface="Arial" panose="020B0604020202020204" pitchFamily="34" charset="0"/>
            </a:endParaRPr>
          </a:p>
          <a:p>
            <a:pPr marL="719138" lvl="1" indent="-365125"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b="1" dirty="0" smtClean="0">
                <a:cs typeface="Arial" panose="020B0604020202020204" pitchFamily="34" charset="0"/>
              </a:rPr>
              <a:t>Presentation software </a:t>
            </a:r>
            <a:r>
              <a:rPr lang="en-GB" dirty="0" smtClean="0">
                <a:cs typeface="Arial" panose="020B0604020202020204" pitchFamily="34" charset="0"/>
              </a:rPr>
              <a:t>– Demonstrates information is an easier to digest form, either as a presentation or a flash file ,locked or unlocked, can use templates and customised house styles.</a:t>
            </a:r>
          </a:p>
          <a:p>
            <a:pPr marL="0" lvl="1" eaLnBrk="1" hangingPunct="1">
              <a:buClr>
                <a:srgbClr val="00B050"/>
              </a:buClr>
              <a:tabLst>
                <a:tab pos="1792288" algn="l"/>
                <a:tab pos="2235200" algn="l"/>
                <a:tab pos="2776538" algn="l"/>
                <a:tab pos="6096000" algn="l"/>
              </a:tabLst>
              <a:defRPr/>
            </a:pPr>
            <a:r>
              <a:rPr lang="en-US" b="1" dirty="0" smtClean="0">
                <a:solidFill>
                  <a:srgbClr val="FF0000"/>
                </a:solidFill>
                <a:cs typeface="Arial" panose="020B0604020202020204" pitchFamily="34" charset="0"/>
              </a:rPr>
              <a:t>P4.2 </a:t>
            </a:r>
            <a:r>
              <a:rPr lang="en-US" b="1" dirty="0">
                <a:solidFill>
                  <a:srgbClr val="FF0000"/>
                </a:solidFill>
                <a:cs typeface="Arial" panose="020B0604020202020204" pitchFamily="34" charset="0"/>
              </a:rPr>
              <a:t>– Task </a:t>
            </a:r>
            <a:r>
              <a:rPr lang="en-US" b="1" dirty="0" smtClean="0">
                <a:solidFill>
                  <a:srgbClr val="FF0000"/>
                </a:solidFill>
                <a:cs typeface="Arial" panose="020B0604020202020204" pitchFamily="34" charset="0"/>
              </a:rPr>
              <a:t>10 </a:t>
            </a:r>
            <a:r>
              <a:rPr lang="en-US" dirty="0">
                <a:solidFill>
                  <a:srgbClr val="FF0000"/>
                </a:solidFill>
                <a:cs typeface="Arial" panose="020B0604020202020204" pitchFamily="34" charset="0"/>
              </a:rPr>
              <a:t>– For the three proposal needs, outline and explain the </a:t>
            </a:r>
            <a:r>
              <a:rPr lang="en-US" dirty="0" smtClean="0">
                <a:solidFill>
                  <a:srgbClr val="FF0000"/>
                </a:solidFill>
                <a:cs typeface="Arial" panose="020B0604020202020204" pitchFamily="34" charset="0"/>
              </a:rPr>
              <a:t>Software Components </a:t>
            </a:r>
            <a:r>
              <a:rPr lang="en-US" dirty="0">
                <a:solidFill>
                  <a:srgbClr val="FF0000"/>
                </a:solidFill>
                <a:cs typeface="Arial" panose="020B0604020202020204" pitchFamily="34" charset="0"/>
              </a:rPr>
              <a:t>available and explain how they can be used to meet the school’s ICT purpose</a:t>
            </a:r>
            <a:r>
              <a:rPr lang="en-US" dirty="0" smtClean="0">
                <a:solidFill>
                  <a:srgbClr val="FF0000"/>
                </a:solidFill>
                <a:cs typeface="Arial" panose="020B0604020202020204" pitchFamily="34" charset="0"/>
              </a:rPr>
              <a:t>.</a:t>
            </a:r>
            <a:endParaRPr lang="en-GB" dirty="0">
              <a:cs typeface="Arial" panose="020B0604020202020204" pitchFamily="34" charset="0"/>
            </a:endParaRP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200" dirty="0" smtClean="0">
                <a:ea typeface="+mj-ea"/>
              </a:rPr>
              <a:t>P4.2 – Software Components - Productivity</a:t>
            </a:r>
          </a:p>
        </p:txBody>
      </p:sp>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7963" y="1052513"/>
            <a:ext cx="7100341" cy="5586145"/>
          </a:xfrm>
          <a:prstGeom prst="rect">
            <a:avLst/>
          </a:prstGeom>
        </p:spPr>
        <p:txBody>
          <a:bodyPr wrap="square">
            <a:spAutoFit/>
          </a:bodyPr>
          <a:lstStyle/>
          <a:p>
            <a:pPr marL="354013" indent="-354013"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00" dirty="0" smtClean="0">
                <a:cs typeface="Arial" panose="020B0604020202020204" pitchFamily="34" charset="0"/>
              </a:rPr>
              <a:t>In addition to standard software, most schools and businesses also use </a:t>
            </a:r>
            <a:r>
              <a:rPr lang="en-GB" sz="1700" dirty="0">
                <a:cs typeface="Arial" panose="020B0604020202020204" pitchFamily="34" charset="0"/>
              </a:rPr>
              <a:t>C</a:t>
            </a:r>
            <a:r>
              <a:rPr lang="en-GB" sz="1700" dirty="0" smtClean="0">
                <a:cs typeface="Arial" panose="020B0604020202020204" pitchFamily="34" charset="0"/>
              </a:rPr>
              <a:t>ollaboration Software in order to share files and workloads. For instance a student database needs to be shared among all teaching staff but restricted functions will exist. For this task you will need to discuss in context of the scenario the following:</a:t>
            </a:r>
            <a:endParaRPr lang="en-GB" sz="1700" dirty="0">
              <a:cs typeface="Arial" panose="020B0604020202020204" pitchFamily="34" charset="0"/>
            </a:endParaRPr>
          </a:p>
          <a:p>
            <a:pPr marL="719138" lvl="1" indent="-354013"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00" b="1" dirty="0" smtClean="0">
                <a:cs typeface="Arial" panose="020B0604020202020204" pitchFamily="34" charset="0"/>
              </a:rPr>
              <a:t>Document storage/sharing </a:t>
            </a:r>
            <a:r>
              <a:rPr lang="en-GB" sz="1700" dirty="0" smtClean="0">
                <a:cs typeface="Arial" panose="020B0604020202020204" pitchFamily="34" charset="0"/>
              </a:rPr>
              <a:t>– Stored network drives on the File Server allow staff to share files, and with rights, see, open and edit them or have restricted access to them. This can be useful in a school environment for things such as placing files for students to access in a class, sharing register information or uploading exam data to a spreadsheet shared between department staff.</a:t>
            </a:r>
            <a:endParaRPr lang="en-GB" sz="1700" dirty="0">
              <a:cs typeface="Arial" panose="020B0604020202020204" pitchFamily="34" charset="0"/>
            </a:endParaRPr>
          </a:p>
          <a:p>
            <a:pPr marL="719138" lvl="1" indent="-354013"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00" b="1" dirty="0" smtClean="0">
                <a:cs typeface="Arial" panose="020B0604020202020204" pitchFamily="34" charset="0"/>
              </a:rPr>
              <a:t>Email software </a:t>
            </a:r>
            <a:r>
              <a:rPr lang="en-GB" sz="1700" dirty="0" smtClean="0">
                <a:cs typeface="Arial" panose="020B0604020202020204" pitchFamily="34" charset="0"/>
              </a:rPr>
              <a:t>– The facility of emails to file share through attachments has been around fro twenty years but more modern cloud based email programs like Hotmail and </a:t>
            </a:r>
            <a:r>
              <a:rPr lang="en-GB" sz="1700" dirty="0" err="1" smtClean="0">
                <a:cs typeface="Arial" panose="020B0604020202020204" pitchFamily="34" charset="0"/>
              </a:rPr>
              <a:t>gMail</a:t>
            </a:r>
            <a:r>
              <a:rPr lang="en-GB" sz="1700" dirty="0" smtClean="0">
                <a:cs typeface="Arial" panose="020B0604020202020204" pitchFamily="34" charset="0"/>
              </a:rPr>
              <a:t> link to shared cloud drives for file sharing (OneDrive, </a:t>
            </a:r>
            <a:r>
              <a:rPr lang="en-GB" sz="1700" dirty="0" err="1" smtClean="0">
                <a:cs typeface="Arial" panose="020B0604020202020204" pitchFamily="34" charset="0"/>
              </a:rPr>
              <a:t>googledrive</a:t>
            </a:r>
            <a:r>
              <a:rPr lang="en-GB" sz="1700" dirty="0" smtClean="0">
                <a:cs typeface="Arial" panose="020B0604020202020204" pitchFamily="34" charset="0"/>
              </a:rPr>
              <a:t> etc.) These allow users to access and share stored files, edit them and save them on the cloud storage live. For example, the student register stored on the cloud through a shared drive would allow teachers to access it on other devices with different software, remotely.</a:t>
            </a:r>
            <a:endParaRPr lang="en-GB" sz="1700" dirty="0">
              <a:cs typeface="Arial" panose="020B0604020202020204" pitchFamily="34" charset="0"/>
            </a:endParaRP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200" dirty="0" smtClean="0">
                <a:ea typeface="+mj-ea"/>
              </a:rPr>
              <a:t>P4.3 – Software Components - Collaboration</a:t>
            </a:r>
          </a:p>
        </p:txBody>
      </p:sp>
      <p:pic>
        <p:nvPicPr>
          <p:cNvPr id="157701" name="Picture 5" descr="Image result for email softw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052736"/>
            <a:ext cx="1584176" cy="1200014"/>
          </a:xfrm>
          <a:prstGeom prst="rect">
            <a:avLst/>
          </a:prstGeom>
          <a:noFill/>
          <a:extLst>
            <a:ext uri="{909E8E84-426E-40DD-AFC4-6F175D3DCCD1}">
              <a14:hiddenFill xmlns:a14="http://schemas.microsoft.com/office/drawing/2010/main">
                <a:solidFill>
                  <a:srgbClr val="FFFFFF"/>
                </a:solidFill>
              </a14:hiddenFill>
            </a:ext>
          </a:extLst>
        </p:spPr>
      </p:pic>
      <p:pic>
        <p:nvPicPr>
          <p:cNvPr id="157703" name="Picture 7" descr="Image result for onedriv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101" b="33843"/>
          <a:stretch/>
        </p:blipFill>
        <p:spPr bwMode="auto">
          <a:xfrm>
            <a:off x="7308304" y="2348880"/>
            <a:ext cx="1584176" cy="1315465"/>
          </a:xfrm>
          <a:prstGeom prst="rect">
            <a:avLst/>
          </a:prstGeom>
          <a:noFill/>
          <a:extLst>
            <a:ext uri="{909E8E84-426E-40DD-AFC4-6F175D3DCCD1}">
              <a14:hiddenFill xmlns:a14="http://schemas.microsoft.com/office/drawing/2010/main">
                <a:solidFill>
                  <a:srgbClr val="FFFFFF"/>
                </a:solidFill>
              </a14:hiddenFill>
            </a:ext>
          </a:extLst>
        </p:spPr>
      </p:pic>
      <p:pic>
        <p:nvPicPr>
          <p:cNvPr id="157705" name="Picture 9" descr="Image result for network shared driv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08304" y="3825044"/>
            <a:ext cx="1584176" cy="828092"/>
          </a:xfrm>
          <a:prstGeom prst="rect">
            <a:avLst/>
          </a:prstGeom>
          <a:noFill/>
          <a:extLst>
            <a:ext uri="{909E8E84-426E-40DD-AFC4-6F175D3DCCD1}">
              <a14:hiddenFill xmlns:a14="http://schemas.microsoft.com/office/drawing/2010/main">
                <a:solidFill>
                  <a:srgbClr val="FFFFFF"/>
                </a:solidFill>
              </a14:hiddenFill>
            </a:ext>
          </a:extLst>
        </p:spPr>
      </p:pic>
      <p:pic>
        <p:nvPicPr>
          <p:cNvPr id="157707" name="Picture 11" descr="Access Shared Folder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308304" y="4846165"/>
            <a:ext cx="1584176" cy="11299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44743"/>
            <a:ext cx="6840439" cy="5663089"/>
          </a:xfrm>
          <a:prstGeom prst="rect">
            <a:avLst/>
          </a:prstGeom>
        </p:spPr>
        <p:txBody>
          <a:bodyPr wrap="square">
            <a:spAutoFit/>
          </a:bodyPr>
          <a:lstStyle/>
          <a:p>
            <a:pPr marL="284163" indent="-284163">
              <a:spcBef>
                <a:spcPts val="300"/>
              </a:spcBef>
              <a:buClr>
                <a:srgbClr val="00B050"/>
              </a:buClr>
              <a:buFont typeface="Wingdings 3" panose="05040102010807070707" pitchFamily="18" charset="2"/>
              <a:buChar char=""/>
            </a:pPr>
            <a:r>
              <a:rPr lang="en-US" sz="1600" b="1" dirty="0" smtClean="0"/>
              <a:t>Video Conferencing </a:t>
            </a:r>
            <a:r>
              <a:rPr lang="en-US" sz="1600" dirty="0" smtClean="0"/>
              <a:t>- One of the most common forms of internet telephony (i.e. having a telephone conversation via the internet) is </a:t>
            </a:r>
            <a:r>
              <a:rPr lang="en-US" sz="1600" b="1" dirty="0" smtClean="0">
                <a:solidFill>
                  <a:srgbClr val="FF0000"/>
                </a:solidFill>
              </a:rPr>
              <a:t>Voice Over </a:t>
            </a:r>
            <a:r>
              <a:rPr lang="en-US" sz="1600" b="1" dirty="0">
                <a:solidFill>
                  <a:srgbClr val="FF0000"/>
                </a:solidFill>
              </a:rPr>
              <a:t>I</a:t>
            </a:r>
            <a:r>
              <a:rPr lang="en-US" sz="1600" b="1" dirty="0" smtClean="0">
                <a:solidFill>
                  <a:srgbClr val="FF0000"/>
                </a:solidFill>
              </a:rPr>
              <a:t>nternet Protocol (VoIP)</a:t>
            </a:r>
            <a:endParaRPr lang="en-US" sz="1600" b="1" dirty="0"/>
          </a:p>
          <a:p>
            <a:pPr marL="284163" indent="-284163">
              <a:spcBef>
                <a:spcPts val="300"/>
              </a:spcBef>
              <a:buClr>
                <a:srgbClr val="00B050"/>
              </a:buClr>
              <a:buFont typeface="Wingdings 3" panose="05040102010807070707" pitchFamily="18" charset="2"/>
              <a:buChar char=""/>
            </a:pPr>
            <a:r>
              <a:rPr lang="en-US" sz="1600" dirty="0" smtClean="0"/>
              <a:t>VoIP is a method used to talk to people using the internet. VoIP converts sound (picked up by the computer microphone or special VoIP telephone plugged into the computer USB port) into discrete digital packets which can be sent to their destination via the internet, One of the big advantages is that it is either free (if it is computer to computer talking using VoIP and microphone and speakers) or at a local rate to anywhere in the world (when VoIP is used to communicate with a mobile or landline number rather than a computer).</a:t>
            </a:r>
          </a:p>
          <a:p>
            <a:pPr marL="284163" indent="-284163">
              <a:spcBef>
                <a:spcPts val="300"/>
              </a:spcBef>
              <a:buClr>
                <a:srgbClr val="00B050"/>
              </a:buClr>
              <a:buFont typeface="Wingdings 3" panose="05040102010807070707" pitchFamily="18" charset="2"/>
              <a:buChar char=""/>
            </a:pPr>
            <a:r>
              <a:rPr lang="en-US" sz="1600" dirty="0" smtClean="0"/>
              <a:t>Obviously to work in real time the system requires a broadband ISP. The main problems are usually the sound quality (echo and weirds noises are common faults). Security is also a main concern with VoIP, as it is with other internet technologies.</a:t>
            </a:r>
          </a:p>
          <a:p>
            <a:pPr marL="284163" indent="-284163">
              <a:spcBef>
                <a:spcPts val="300"/>
              </a:spcBef>
              <a:buClr>
                <a:srgbClr val="00B050"/>
              </a:buClr>
              <a:buFont typeface="Wingdings 3" panose="05040102010807070707" pitchFamily="18" charset="2"/>
              <a:buChar char=""/>
            </a:pPr>
            <a:r>
              <a:rPr lang="en-US" sz="1600" dirty="0" smtClean="0"/>
              <a:t>One of the big advantages of using Video Conferencing Software to collaborate is that you can share files while online, the file share can then open and view and discuss while still in the conversation allowing two people or a group to access and discuss the contents of files.</a:t>
            </a:r>
          </a:p>
          <a:p>
            <a:pPr>
              <a:spcBef>
                <a:spcPts val="300"/>
              </a:spcBef>
              <a:buClr>
                <a:srgbClr val="00B050"/>
              </a:buClr>
            </a:pPr>
            <a:r>
              <a:rPr lang="en-US" sz="1600" b="1" dirty="0" smtClean="0">
                <a:solidFill>
                  <a:srgbClr val="FF0000"/>
                </a:solidFill>
                <a:cs typeface="Arial" panose="020B0604020202020204" pitchFamily="34" charset="0"/>
              </a:rPr>
              <a:t>P4.3 – Task 11 </a:t>
            </a:r>
            <a:r>
              <a:rPr lang="en-US" sz="1600" dirty="0" smtClean="0">
                <a:solidFill>
                  <a:srgbClr val="FF0000"/>
                </a:solidFill>
                <a:cs typeface="Arial" panose="020B0604020202020204" pitchFamily="34" charset="0"/>
              </a:rPr>
              <a:t>– For the three proposal needs, outline and explain the Collaborative Software available and explain how they can be used to meet the school’s ICT purpose.</a:t>
            </a:r>
            <a:endParaRPr lang="en-GB" sz="1600" dirty="0" smtClean="0">
              <a:cs typeface="Arial" panose="020B0604020202020204" pitchFamily="34" charset="0"/>
            </a:endParaRPr>
          </a:p>
        </p:txBody>
      </p:sp>
      <p:pic>
        <p:nvPicPr>
          <p:cNvPr id="2" name="Picture 2" descr="https://upload.wikimedia.org/wikipedia/en/3/31/Skype.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27314" y="1124744"/>
            <a:ext cx="1835525" cy="10081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ordervoip.com/images/how-it-works.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54553" y="2280543"/>
            <a:ext cx="1808286" cy="5003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dn1.tnwcdn.com/wp-content/blogs.dir/1/files/2013/05/Desktop-PR_MaciPhone.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054552" y="2928616"/>
            <a:ext cx="1808287" cy="12187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arketingland.com/wp-content/ml-loads/2014/11/skullcandy-kik-chat.pn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7027314" y="4295040"/>
            <a:ext cx="1808287" cy="223171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35496" y="0"/>
            <a:ext cx="7704856" cy="620688"/>
          </a:xfrm>
        </p:spPr>
        <p:txBody>
          <a:bodyPr>
            <a:noAutofit/>
          </a:bodyPr>
          <a:lstStyle/>
          <a:p>
            <a:pPr fontAlgn="auto">
              <a:spcAft>
                <a:spcPts val="0"/>
              </a:spcAft>
              <a:defRPr/>
            </a:pPr>
            <a:r>
              <a:rPr lang="en-GB" sz="3200" dirty="0" smtClean="0">
                <a:ea typeface="+mj-ea"/>
              </a:rPr>
              <a:t>P4.3 – Software Components - Collaboration</a:t>
            </a:r>
          </a:p>
        </p:txBody>
      </p:sp>
    </p:spTree>
    <p:extLst>
      <p:ext uri="{BB962C8B-B14F-4D97-AF65-F5344CB8AC3E}">
        <p14:creationId xmlns:p14="http://schemas.microsoft.com/office/powerpoint/2010/main" val="3836301199"/>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7963" y="1052513"/>
            <a:ext cx="8664004" cy="5780044"/>
          </a:xfrm>
          <a:prstGeom prst="rect">
            <a:avLst/>
          </a:prstGeom>
        </p:spPr>
        <p:txBody>
          <a:bodyPr wrap="square">
            <a:spAutoFit/>
          </a:bodyPr>
          <a:lstStyle/>
          <a:p>
            <a:pPr marL="439738" indent="-439738"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50" dirty="0" smtClean="0">
                <a:cs typeface="Arial" panose="020B0604020202020204" pitchFamily="34" charset="0"/>
              </a:rPr>
              <a:t>The standard PC needs to be protected even with a firewall in place. With new viruses, new attacks, DDOS, Malware, Spyware, Trojans, Ransomware etc. all machines and all servers need to have their own protections. These programs are called Utility Software. For this scenario, you will need to describe the use, need and range of utility software suitable for the 3 Progress Academy function.</a:t>
            </a:r>
            <a:endParaRPr lang="en-GB" sz="1750" dirty="0">
              <a:cs typeface="Arial" panose="020B0604020202020204" pitchFamily="34" charset="0"/>
            </a:endParaRPr>
          </a:p>
          <a:p>
            <a:pPr marL="804863" lvl="1" indent="-347663"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50" b="1" dirty="0" smtClean="0">
                <a:cs typeface="Arial" panose="020B0604020202020204" pitchFamily="34" charset="0"/>
              </a:rPr>
              <a:t>Software Firewalls </a:t>
            </a:r>
            <a:r>
              <a:rPr lang="en-GB" sz="1750" dirty="0" smtClean="0">
                <a:cs typeface="Arial" panose="020B0604020202020204" pitchFamily="34" charset="0"/>
              </a:rPr>
              <a:t>– All servers will have hardware </a:t>
            </a:r>
            <a:br>
              <a:rPr lang="en-GB" sz="1750" dirty="0" smtClean="0">
                <a:cs typeface="Arial" panose="020B0604020202020204" pitchFamily="34" charset="0"/>
              </a:rPr>
            </a:br>
            <a:r>
              <a:rPr lang="en-GB" sz="1750" dirty="0" smtClean="0">
                <a:cs typeface="Arial" panose="020B0604020202020204" pitchFamily="34" charset="0"/>
              </a:rPr>
              <a:t>firewalls that will protect the network from the majority </a:t>
            </a:r>
            <a:br>
              <a:rPr lang="en-GB" sz="1750" dirty="0" smtClean="0">
                <a:cs typeface="Arial" panose="020B0604020202020204" pitchFamily="34" charset="0"/>
              </a:rPr>
            </a:br>
            <a:r>
              <a:rPr lang="en-GB" sz="1750" dirty="0" smtClean="0">
                <a:cs typeface="Arial" panose="020B0604020202020204" pitchFamily="34" charset="0"/>
              </a:rPr>
              <a:t>of attacks but faults still get through, on USB’s, on </a:t>
            </a:r>
            <a:br>
              <a:rPr lang="en-GB" sz="1750" dirty="0" smtClean="0">
                <a:cs typeface="Arial" panose="020B0604020202020204" pitchFamily="34" charset="0"/>
              </a:rPr>
            </a:br>
            <a:r>
              <a:rPr lang="en-GB" sz="1750" dirty="0" smtClean="0">
                <a:cs typeface="Arial" panose="020B0604020202020204" pitchFamily="34" charset="0"/>
              </a:rPr>
              <a:t>Phones, through attachments etc. Software firewalls </a:t>
            </a:r>
            <a:br>
              <a:rPr lang="en-GB" sz="1750" dirty="0" smtClean="0">
                <a:cs typeface="Arial" panose="020B0604020202020204" pitchFamily="34" charset="0"/>
              </a:rPr>
            </a:br>
            <a:r>
              <a:rPr lang="en-GB" sz="1750" dirty="0" smtClean="0">
                <a:cs typeface="Arial" panose="020B0604020202020204" pitchFamily="34" charset="0"/>
              </a:rPr>
              <a:t>protect an individual computer from attack, and runs </a:t>
            </a:r>
            <a:br>
              <a:rPr lang="en-GB" sz="1750" dirty="0" smtClean="0">
                <a:cs typeface="Arial" panose="020B0604020202020204" pitchFamily="34" charset="0"/>
              </a:rPr>
            </a:br>
            <a:r>
              <a:rPr lang="en-GB" sz="1750" dirty="0" smtClean="0">
                <a:cs typeface="Arial" panose="020B0604020202020204" pitchFamily="34" charset="0"/>
              </a:rPr>
              <a:t>from the moment the OS logs into the system. These </a:t>
            </a:r>
            <a:br>
              <a:rPr lang="en-GB" sz="1750" dirty="0" smtClean="0">
                <a:cs typeface="Arial" panose="020B0604020202020204" pitchFamily="34" charset="0"/>
              </a:rPr>
            </a:br>
            <a:r>
              <a:rPr lang="en-GB" sz="1750" dirty="0" smtClean="0">
                <a:cs typeface="Arial" panose="020B0604020202020204" pitchFamily="34" charset="0"/>
              </a:rPr>
              <a:t>need updating and can be done automatically but the </a:t>
            </a:r>
            <a:br>
              <a:rPr lang="en-GB" sz="1750" dirty="0" smtClean="0">
                <a:cs typeface="Arial" panose="020B0604020202020204" pitchFamily="34" charset="0"/>
              </a:rPr>
            </a:br>
            <a:r>
              <a:rPr lang="en-GB" sz="1750" dirty="0" smtClean="0">
                <a:cs typeface="Arial" panose="020B0604020202020204" pitchFamily="34" charset="0"/>
              </a:rPr>
              <a:t>need for them never goes away.</a:t>
            </a:r>
            <a:endParaRPr lang="en-GB" sz="1750" dirty="0">
              <a:cs typeface="Arial" panose="020B0604020202020204" pitchFamily="34" charset="0"/>
            </a:endParaRPr>
          </a:p>
          <a:p>
            <a:pPr marL="804863" lvl="1" indent="-347663" eaLnBrk="1" hangingPunct="1">
              <a:buClr>
                <a:srgbClr val="00B050"/>
              </a:buClr>
              <a:buFont typeface="Wingdings 3" panose="05040102010807070707" pitchFamily="18" charset="2"/>
              <a:buChar char=""/>
              <a:tabLst>
                <a:tab pos="1792288" algn="l"/>
                <a:tab pos="2235200" algn="l"/>
                <a:tab pos="2776538" algn="l"/>
                <a:tab pos="6096000" algn="l"/>
              </a:tabLst>
              <a:defRPr/>
            </a:pPr>
            <a:r>
              <a:rPr lang="en-GB" sz="1750" b="1" dirty="0" smtClean="0">
                <a:cs typeface="Arial" panose="020B0604020202020204" pitchFamily="34" charset="0"/>
              </a:rPr>
              <a:t>Anti-Malware</a:t>
            </a:r>
            <a:r>
              <a:rPr lang="en-GB" sz="1750" dirty="0" smtClean="0">
                <a:cs typeface="Arial" panose="020B0604020202020204" pitchFamily="34" charset="0"/>
              </a:rPr>
              <a:t> – What is not a virus need another kind </a:t>
            </a:r>
            <a:br>
              <a:rPr lang="en-GB" sz="1750" dirty="0" smtClean="0">
                <a:cs typeface="Arial" panose="020B0604020202020204" pitchFamily="34" charset="0"/>
              </a:rPr>
            </a:br>
            <a:r>
              <a:rPr lang="en-GB" sz="1750" dirty="0" smtClean="0">
                <a:cs typeface="Arial" panose="020B0604020202020204" pitchFamily="34" charset="0"/>
              </a:rPr>
              <a:t>of defence, programs that install and damage the </a:t>
            </a:r>
            <a:br>
              <a:rPr lang="en-GB" sz="1750" dirty="0" smtClean="0">
                <a:cs typeface="Arial" panose="020B0604020202020204" pitchFamily="34" charset="0"/>
              </a:rPr>
            </a:br>
            <a:r>
              <a:rPr lang="en-GB" sz="1750" dirty="0" smtClean="0">
                <a:cs typeface="Arial" panose="020B0604020202020204" pitchFamily="34" charset="0"/>
              </a:rPr>
              <a:t>computers, the browsers, hijackers etc. Any malicious </a:t>
            </a:r>
            <a:br>
              <a:rPr lang="en-GB" sz="1750" dirty="0" smtClean="0">
                <a:cs typeface="Arial" panose="020B0604020202020204" pitchFamily="34" charset="0"/>
              </a:rPr>
            </a:br>
            <a:r>
              <a:rPr lang="en-GB" sz="1750" dirty="0" smtClean="0">
                <a:cs typeface="Arial" panose="020B0604020202020204" pitchFamily="34" charset="0"/>
              </a:rPr>
              <a:t>software can be disruptive and bothersome so all </a:t>
            </a:r>
            <a:br>
              <a:rPr lang="en-GB" sz="1750" dirty="0" smtClean="0">
                <a:cs typeface="Arial" panose="020B0604020202020204" pitchFamily="34" charset="0"/>
              </a:rPr>
            </a:br>
            <a:r>
              <a:rPr lang="en-GB" sz="1750" dirty="0" smtClean="0">
                <a:cs typeface="Arial" panose="020B0604020202020204" pitchFamily="34" charset="0"/>
              </a:rPr>
              <a:t>machines need to have some form of additional non-viral defence.</a:t>
            </a:r>
          </a:p>
          <a:p>
            <a:pPr eaLnBrk="1" hangingPunct="1">
              <a:buClr>
                <a:srgbClr val="00B050"/>
              </a:buClr>
              <a:tabLst>
                <a:tab pos="1792288" algn="l"/>
                <a:tab pos="2235200" algn="l"/>
                <a:tab pos="2776538" algn="l"/>
                <a:tab pos="6096000" algn="l"/>
              </a:tabLst>
              <a:defRPr/>
            </a:pPr>
            <a:r>
              <a:rPr lang="en-US" sz="1750" b="1" dirty="0">
                <a:solidFill>
                  <a:srgbClr val="FF0000"/>
                </a:solidFill>
                <a:cs typeface="Arial" panose="020B0604020202020204" pitchFamily="34" charset="0"/>
              </a:rPr>
              <a:t>P4.3 – Task </a:t>
            </a:r>
            <a:r>
              <a:rPr lang="en-US" sz="1750" b="1" dirty="0" smtClean="0">
                <a:solidFill>
                  <a:srgbClr val="FF0000"/>
                </a:solidFill>
                <a:cs typeface="Arial" panose="020B0604020202020204" pitchFamily="34" charset="0"/>
              </a:rPr>
              <a:t>12 </a:t>
            </a:r>
            <a:r>
              <a:rPr lang="en-US" sz="1750" dirty="0">
                <a:solidFill>
                  <a:srgbClr val="FF0000"/>
                </a:solidFill>
                <a:cs typeface="Arial" panose="020B0604020202020204" pitchFamily="34" charset="0"/>
              </a:rPr>
              <a:t>– For the three proposal needs, outline and explain the Collaborative Software available and explain how they can be used to meet the school’s ICT purpose</a:t>
            </a:r>
            <a:r>
              <a:rPr lang="en-US" sz="1750" dirty="0" smtClean="0">
                <a:solidFill>
                  <a:srgbClr val="FF0000"/>
                </a:solidFill>
                <a:cs typeface="Arial" panose="020B0604020202020204" pitchFamily="34" charset="0"/>
              </a:rPr>
              <a:t>.</a:t>
            </a:r>
            <a:endParaRPr lang="en-GB" sz="1750" dirty="0" smtClean="0">
              <a:cs typeface="Arial" panose="020B0604020202020204" pitchFamily="34" charset="0"/>
            </a:endParaRP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P4.4 – Software Components - Utility</a:t>
            </a:r>
          </a:p>
        </p:txBody>
      </p:sp>
      <p:pic>
        <p:nvPicPr>
          <p:cNvPr id="159751" name="Picture 7" descr="Image result for malware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216" y="4398533"/>
            <a:ext cx="2355751" cy="1190707"/>
          </a:xfrm>
          <a:prstGeom prst="rect">
            <a:avLst/>
          </a:prstGeom>
          <a:noFill/>
          <a:extLst>
            <a:ext uri="{909E8E84-426E-40DD-AFC4-6F175D3DCCD1}">
              <a14:hiddenFill xmlns:a14="http://schemas.microsoft.com/office/drawing/2010/main">
                <a:solidFill>
                  <a:srgbClr val="FFFFFF"/>
                </a:solidFill>
              </a14:hiddenFill>
            </a:ext>
          </a:extLst>
        </p:spPr>
      </p:pic>
      <p:pic>
        <p:nvPicPr>
          <p:cNvPr id="159753" name="Picture 9" descr="Image result for software firewal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54" t="5534" r="5204" b="6867"/>
          <a:stretch/>
        </p:blipFill>
        <p:spPr bwMode="auto">
          <a:xfrm>
            <a:off x="6552220" y="2531030"/>
            <a:ext cx="2314748" cy="1673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07963" y="1052513"/>
            <a:ext cx="8664004" cy="4293483"/>
          </a:xfrm>
          <a:prstGeom prst="rect">
            <a:avLst/>
          </a:prstGeom>
        </p:spPr>
        <p:txBody>
          <a:bodyPr wrap="square">
            <a:spAutoFit/>
          </a:bodyPr>
          <a:lstStyle/>
          <a:p>
            <a:pPr eaLnBrk="1" hangingPunct="1">
              <a:buClr>
                <a:srgbClr val="00B050"/>
              </a:buClr>
              <a:tabLst>
                <a:tab pos="1792288" algn="l"/>
                <a:tab pos="2235200" algn="l"/>
                <a:tab pos="2776538" algn="l"/>
                <a:tab pos="6096000" algn="l"/>
              </a:tabLst>
              <a:defRPr/>
            </a:pPr>
            <a:r>
              <a:rPr lang="en-US" sz="2100" dirty="0" smtClean="0">
                <a:cs typeface="Arial" panose="020B0604020202020204" pitchFamily="34" charset="0"/>
              </a:rPr>
              <a:t>For Merit M2, you need to add to your proposal your reasons for each of your choices of hardware and software in line with the business needs. For each of the headings, outline your choices of the best setup and for each hardware component type and software type, discuss: </a:t>
            </a:r>
            <a:endParaRPr lang="en-US" sz="2100" dirty="0">
              <a:cs typeface="Arial" panose="020B0604020202020204" pitchFamily="34" charset="0"/>
            </a:endParaRPr>
          </a:p>
          <a:p>
            <a:pPr marL="719138" indent="-354013" eaLnBrk="1" hangingPunct="1">
              <a:buClr>
                <a:srgbClr val="00B050"/>
              </a:buClr>
              <a:buSzPct val="122000"/>
              <a:buFont typeface="Arial" panose="020B0604020202020204" pitchFamily="34" charset="0"/>
              <a:buChar char="•"/>
              <a:tabLst>
                <a:tab pos="2425700" algn="l"/>
                <a:tab pos="4035425" algn="l"/>
                <a:tab pos="6364288" algn="l"/>
              </a:tabLst>
              <a:defRPr/>
            </a:pPr>
            <a:r>
              <a:rPr lang="en-US" sz="2100" dirty="0" smtClean="0">
                <a:cs typeface="Arial" panose="020B0604020202020204" pitchFamily="34" charset="0"/>
              </a:rPr>
              <a:t>Purpose	</a:t>
            </a:r>
            <a:r>
              <a:rPr lang="en-US" sz="1600" dirty="0" smtClean="0">
                <a:solidFill>
                  <a:srgbClr val="00B050"/>
                </a:solidFill>
                <a:cs typeface="Arial" panose="020B0604020202020204" pitchFamily="34" charset="0"/>
              </a:rPr>
              <a:t>●</a:t>
            </a:r>
            <a:r>
              <a:rPr lang="en-US" sz="2100" dirty="0" smtClean="0">
                <a:cs typeface="Arial" panose="020B0604020202020204" pitchFamily="34" charset="0"/>
              </a:rPr>
              <a:t>  Viability	</a:t>
            </a:r>
            <a:r>
              <a:rPr lang="en-US" sz="1600" dirty="0" smtClean="0">
                <a:solidFill>
                  <a:srgbClr val="00B050"/>
                </a:solidFill>
                <a:cs typeface="Arial" panose="020B0604020202020204" pitchFamily="34" charset="0"/>
              </a:rPr>
              <a:t>●</a:t>
            </a:r>
            <a:r>
              <a:rPr lang="en-US" sz="2100" dirty="0" smtClean="0">
                <a:cs typeface="Arial" panose="020B0604020202020204" pitchFamily="34" charset="0"/>
              </a:rPr>
              <a:t>  Intended users	</a:t>
            </a:r>
            <a:r>
              <a:rPr lang="en-US" sz="2100" dirty="0">
                <a:solidFill>
                  <a:srgbClr val="00B050"/>
                </a:solidFill>
                <a:cs typeface="Arial" panose="020B0604020202020204" pitchFamily="34" charset="0"/>
              </a:rPr>
              <a:t> </a:t>
            </a:r>
            <a:r>
              <a:rPr lang="en-US" sz="1600" dirty="0">
                <a:solidFill>
                  <a:srgbClr val="00B050"/>
                </a:solidFill>
                <a:cs typeface="Arial" panose="020B0604020202020204" pitchFamily="34" charset="0"/>
              </a:rPr>
              <a:t>●</a:t>
            </a:r>
            <a:r>
              <a:rPr lang="en-US" sz="2100" dirty="0">
                <a:cs typeface="Arial" panose="020B0604020202020204" pitchFamily="34" charset="0"/>
              </a:rPr>
              <a:t> </a:t>
            </a:r>
            <a:r>
              <a:rPr lang="en-US" sz="2100" dirty="0" smtClean="0">
                <a:cs typeface="Arial" panose="020B0604020202020204" pitchFamily="34" charset="0"/>
              </a:rPr>
              <a:t> Cost</a:t>
            </a:r>
            <a:r>
              <a:rPr lang="en-US" sz="2100" dirty="0">
                <a:cs typeface="Arial" panose="020B0604020202020204" pitchFamily="34" charset="0"/>
              </a:rPr>
              <a:t>	</a:t>
            </a:r>
            <a:endParaRPr lang="en-US" sz="2100" dirty="0" smtClean="0">
              <a:cs typeface="Arial" panose="020B0604020202020204" pitchFamily="34" charset="0"/>
            </a:endParaRPr>
          </a:p>
          <a:p>
            <a:pPr marL="719138" indent="-354013" eaLnBrk="1" hangingPunct="1">
              <a:buClr>
                <a:srgbClr val="00B050"/>
              </a:buClr>
              <a:buSzPct val="122000"/>
              <a:buFont typeface="Arial" panose="020B0604020202020204" pitchFamily="34" charset="0"/>
              <a:buChar char="•"/>
              <a:tabLst>
                <a:tab pos="2425700" algn="l"/>
                <a:tab pos="3230563" algn="l"/>
                <a:tab pos="5376863" algn="l"/>
                <a:tab pos="6096000" algn="l"/>
              </a:tabLst>
              <a:defRPr/>
            </a:pPr>
            <a:r>
              <a:rPr lang="en-US" sz="2100" dirty="0" smtClean="0">
                <a:cs typeface="Arial" panose="020B0604020202020204" pitchFamily="34" charset="0"/>
              </a:rPr>
              <a:t>Recovery	</a:t>
            </a:r>
            <a:r>
              <a:rPr lang="en-US" sz="1600" dirty="0" smtClean="0">
                <a:solidFill>
                  <a:srgbClr val="00B050"/>
                </a:solidFill>
                <a:cs typeface="Arial" panose="020B0604020202020204" pitchFamily="34" charset="0"/>
              </a:rPr>
              <a:t>●</a:t>
            </a:r>
            <a:r>
              <a:rPr lang="en-US" sz="2100" dirty="0" smtClean="0">
                <a:cs typeface="Arial" panose="020B0604020202020204" pitchFamily="34" charset="0"/>
              </a:rPr>
              <a:t>  Hardware </a:t>
            </a:r>
            <a:r>
              <a:rPr lang="en-US" sz="2100" dirty="0">
                <a:cs typeface="Arial" panose="020B0604020202020204" pitchFamily="34" charset="0"/>
              </a:rPr>
              <a:t>and software </a:t>
            </a:r>
            <a:r>
              <a:rPr lang="en-US" sz="2100" dirty="0" smtClean="0">
                <a:cs typeface="Arial" panose="020B0604020202020204" pitchFamily="34" charset="0"/>
              </a:rPr>
              <a:t>equipment</a:t>
            </a:r>
            <a:endParaRPr lang="en-US" sz="2100" dirty="0">
              <a:cs typeface="Arial" panose="020B0604020202020204" pitchFamily="34" charset="0"/>
            </a:endParaRPr>
          </a:p>
          <a:p>
            <a:pPr>
              <a:buClr>
                <a:srgbClr val="00B050"/>
              </a:buClr>
              <a:buSzPct val="68000"/>
            </a:pPr>
            <a:r>
              <a:rPr lang="en-US" sz="2100" b="1" dirty="0" smtClean="0">
                <a:solidFill>
                  <a:srgbClr val="FF0000"/>
                </a:solidFill>
                <a:cs typeface="Arial" panose="020B0604020202020204" pitchFamily="34" charset="0"/>
              </a:rPr>
              <a:t>M2.1 </a:t>
            </a:r>
            <a:r>
              <a:rPr lang="en-US" sz="2100" b="1" dirty="0">
                <a:solidFill>
                  <a:srgbClr val="FF0000"/>
                </a:solidFill>
                <a:cs typeface="Arial" panose="020B0604020202020204" pitchFamily="34" charset="0"/>
              </a:rPr>
              <a:t>– Task </a:t>
            </a:r>
            <a:r>
              <a:rPr lang="en-US" sz="2100" b="1" dirty="0" smtClean="0">
                <a:solidFill>
                  <a:srgbClr val="FF0000"/>
                </a:solidFill>
                <a:cs typeface="Arial" panose="020B0604020202020204" pitchFamily="34" charset="0"/>
              </a:rPr>
              <a:t>13 </a:t>
            </a:r>
            <a:r>
              <a:rPr lang="en-US" sz="2100" b="1" dirty="0">
                <a:solidFill>
                  <a:srgbClr val="FF0000"/>
                </a:solidFill>
                <a:cs typeface="Arial" panose="020B0604020202020204" pitchFamily="34" charset="0"/>
              </a:rPr>
              <a:t>- </a:t>
            </a:r>
            <a:r>
              <a:rPr lang="en-US" sz="2100" dirty="0" smtClean="0">
                <a:solidFill>
                  <a:srgbClr val="FF0000"/>
                </a:solidFill>
                <a:cs typeface="Arial" panose="020B0604020202020204" pitchFamily="34" charset="0"/>
              </a:rPr>
              <a:t>Justify your choices the hardware and software meets the business requirements for each of the internal system unit components</a:t>
            </a:r>
            <a:r>
              <a:rPr lang="en-GB" sz="2100" dirty="0" smtClean="0">
                <a:cs typeface="Arial" panose="020B0604020202020204" pitchFamily="34" charset="0"/>
              </a:rPr>
              <a:t>.</a:t>
            </a:r>
          </a:p>
          <a:p>
            <a:pPr marL="285750" indent="-285750">
              <a:buClr>
                <a:srgbClr val="00B050"/>
              </a:buClr>
              <a:buSzPct val="68000"/>
              <a:buFont typeface="Arial" panose="020B0604020202020204" pitchFamily="34" charset="0"/>
              <a:buChar char="►"/>
            </a:pPr>
            <a:r>
              <a:rPr lang="en-IE" sz="2100" dirty="0" smtClean="0">
                <a:cs typeface="Arial" panose="020B0604020202020204" pitchFamily="34" charset="0"/>
              </a:rPr>
              <a:t>This report should cover each component to some degree, assume that all three systems will require hardware and software installed and the admin office dealing with the tasks will need 5 computer systems.</a:t>
            </a:r>
            <a:endParaRPr lang="en-US" sz="2100" dirty="0" smtClean="0">
              <a:cs typeface="Arial" panose="020B0604020202020204" pitchFamily="34" charset="0"/>
            </a:endParaRPr>
          </a:p>
        </p:txBody>
      </p:sp>
      <p:sp>
        <p:nvSpPr>
          <p:cNvPr id="11" name="Title 1"/>
          <p:cNvSpPr>
            <a:spLocks noGrp="1"/>
          </p:cNvSpPr>
          <p:nvPr>
            <p:ph type="title"/>
          </p:nvPr>
        </p:nvSpPr>
        <p:spPr>
          <a:xfrm>
            <a:off x="35496" y="0"/>
            <a:ext cx="7704856" cy="620688"/>
          </a:xfrm>
        </p:spPr>
        <p:txBody>
          <a:bodyPr>
            <a:noAutofit/>
          </a:bodyPr>
          <a:lstStyle/>
          <a:p>
            <a:pPr fontAlgn="auto">
              <a:spcAft>
                <a:spcPts val="0"/>
              </a:spcAft>
              <a:defRPr/>
            </a:pPr>
            <a:r>
              <a:rPr lang="en-GB" sz="3600" dirty="0" smtClean="0">
                <a:ea typeface="+mj-ea"/>
              </a:rPr>
              <a:t>M2.1 – Justifying Component Decisions</a:t>
            </a:r>
          </a:p>
        </p:txBody>
      </p:sp>
      <p:graphicFrame>
        <p:nvGraphicFramePr>
          <p:cNvPr id="2" name="Table 1"/>
          <p:cNvGraphicFramePr>
            <a:graphicFrameLocks noGrp="1"/>
          </p:cNvGraphicFramePr>
          <p:nvPr>
            <p:extLst>
              <p:ext uri="{D42A27DB-BD31-4B8C-83A1-F6EECF244321}">
                <p14:modId xmlns:p14="http://schemas.microsoft.com/office/powerpoint/2010/main" val="1276278529"/>
              </p:ext>
            </p:extLst>
          </p:nvPr>
        </p:nvGraphicFramePr>
        <p:xfrm>
          <a:off x="207963" y="5373216"/>
          <a:ext cx="8664003" cy="1234440"/>
        </p:xfrm>
        <a:graphic>
          <a:graphicData uri="http://schemas.openxmlformats.org/drawingml/2006/table">
            <a:tbl>
              <a:tblPr firstRow="1" bandRow="1">
                <a:tableStyleId>{5940675A-B579-460E-94D1-54222C63F5DA}</a:tableStyleId>
              </a:tblPr>
              <a:tblGrid>
                <a:gridCol w="2888001"/>
                <a:gridCol w="2888001"/>
                <a:gridCol w="2888001"/>
              </a:tblGrid>
              <a:tr h="40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smtClean="0">
                          <a:latin typeface="Arial" panose="020B0604020202020204" pitchFamily="34" charset="0"/>
                          <a:cs typeface="Arial" panose="020B0604020202020204" pitchFamily="34" charset="0"/>
                        </a:rPr>
                        <a:t>Peripherals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smtClean="0">
                          <a:latin typeface="Arial" panose="020B0604020202020204" pitchFamily="34" charset="0"/>
                          <a:cs typeface="Arial" panose="020B0604020202020204" pitchFamily="34" charset="0"/>
                        </a:rPr>
                        <a:t>Network equipment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Computer form factors</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Handheld devices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smtClean="0">
                          <a:latin typeface="Arial" panose="020B0604020202020204" pitchFamily="34" charset="0"/>
                          <a:cs typeface="Arial" panose="020B0604020202020204" pitchFamily="34" charset="0"/>
                        </a:rPr>
                        <a:t>Operating system</a:t>
                      </a:r>
                    </a:p>
                  </a:txBody>
                  <a:tcPr/>
                </a:tc>
                <a:tc>
                  <a:txBody>
                    <a:bodyPr/>
                    <a:lstStyle/>
                    <a:p>
                      <a:pPr algn="ctr"/>
                      <a:r>
                        <a:rPr lang="en-GB" sz="2100" dirty="0" smtClean="0">
                          <a:latin typeface="Arial" panose="020B0604020202020204" pitchFamily="34" charset="0"/>
                          <a:cs typeface="Arial" panose="020B0604020202020204" pitchFamily="34" charset="0"/>
                        </a:rPr>
                        <a:t>Network types</a:t>
                      </a:r>
                      <a:endParaRPr lang="en-GB" sz="2100" dirty="0">
                        <a:latin typeface="Arial" panose="020B0604020202020204" pitchFamily="34" charset="0"/>
                        <a:cs typeface="Arial" panose="020B0604020202020204" pitchFamily="34" charset="0"/>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smtClean="0">
                          <a:latin typeface="Arial" panose="020B0604020202020204" pitchFamily="34" charset="0"/>
                          <a:cs typeface="Arial" panose="020B0604020202020204" pitchFamily="34" charset="0"/>
                        </a:rPr>
                        <a:t>Topologies</a:t>
                      </a:r>
                      <a:endParaRPr lang="en-US" sz="2100" dirty="0" smtClean="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smtClean="0">
                          <a:latin typeface="Arial" panose="020B0604020202020204" pitchFamily="34" charset="0"/>
                          <a:cs typeface="Arial" panose="020B0604020202020204" pitchFamily="34" charset="0"/>
                        </a:rPr>
                        <a:t>Collaboration Software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100" dirty="0" smtClean="0">
                          <a:latin typeface="Arial" panose="020B0604020202020204" pitchFamily="34" charset="0"/>
                          <a:cs typeface="Arial" panose="020B0604020202020204" pitchFamily="34" charset="0"/>
                        </a:rPr>
                        <a:t>Utility Software</a:t>
                      </a:r>
                    </a:p>
                  </a:txBody>
                  <a:tcPr/>
                </a:tc>
              </a:tr>
            </a:tbl>
          </a:graphicData>
        </a:graphic>
      </p:graphicFrame>
    </p:spTree>
    <p:extLst>
      <p:ext uri="{BB962C8B-B14F-4D97-AF65-F5344CB8AC3E}">
        <p14:creationId xmlns:p14="http://schemas.microsoft.com/office/powerpoint/2010/main" val="25176141"/>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ChangeArrowheads="1"/>
          </p:cNvSpPr>
          <p:nvPr/>
        </p:nvSpPr>
        <p:spPr bwMode="auto">
          <a:xfrm>
            <a:off x="177800" y="1052513"/>
            <a:ext cx="87280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92288" algn="l"/>
                <a:tab pos="3230563" algn="l"/>
                <a:tab pos="4668838" algn="l"/>
                <a:tab pos="6096000" algn="l"/>
              </a:tabLst>
              <a:defRPr>
                <a:solidFill>
                  <a:schemeClr val="tx1"/>
                </a:solidFill>
                <a:latin typeface="Arial" panose="020B0604020202020204" pitchFamily="34" charset="0"/>
              </a:defRPr>
            </a:lvl1pPr>
            <a:lvl2pPr marL="742950" indent="-285750">
              <a:tabLst>
                <a:tab pos="1792288" algn="l"/>
                <a:tab pos="3230563" algn="l"/>
                <a:tab pos="4668838" algn="l"/>
                <a:tab pos="6096000" algn="l"/>
              </a:tabLst>
              <a:defRPr>
                <a:solidFill>
                  <a:schemeClr val="tx1"/>
                </a:solidFill>
                <a:latin typeface="Arial" panose="020B0604020202020204" pitchFamily="34" charset="0"/>
              </a:defRPr>
            </a:lvl2pPr>
            <a:lvl3pPr marL="1143000" indent="-228600">
              <a:tabLst>
                <a:tab pos="1792288" algn="l"/>
                <a:tab pos="3230563" algn="l"/>
                <a:tab pos="4668838" algn="l"/>
                <a:tab pos="6096000" algn="l"/>
              </a:tabLst>
              <a:defRPr>
                <a:solidFill>
                  <a:schemeClr val="tx1"/>
                </a:solidFill>
                <a:latin typeface="Arial" panose="020B0604020202020204" pitchFamily="34" charset="0"/>
              </a:defRPr>
            </a:lvl3pPr>
            <a:lvl4pPr marL="1600200" indent="-228600">
              <a:tabLst>
                <a:tab pos="1792288" algn="l"/>
                <a:tab pos="3230563" algn="l"/>
                <a:tab pos="4668838" algn="l"/>
                <a:tab pos="6096000" algn="l"/>
              </a:tabLst>
              <a:defRPr>
                <a:solidFill>
                  <a:schemeClr val="tx1"/>
                </a:solidFill>
                <a:latin typeface="Arial" panose="020B0604020202020204" pitchFamily="34" charset="0"/>
              </a:defRPr>
            </a:lvl4pPr>
            <a:lvl5pPr marL="2057400" indent="-228600">
              <a:tabLst>
                <a:tab pos="1792288" algn="l"/>
                <a:tab pos="3230563" algn="l"/>
                <a:tab pos="4668838" algn="l"/>
                <a:tab pos="6096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92288" algn="l"/>
                <a:tab pos="3230563" algn="l"/>
                <a:tab pos="4668838" algn="l"/>
                <a:tab pos="6096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92288" algn="l"/>
                <a:tab pos="3230563" algn="l"/>
                <a:tab pos="4668838" algn="l"/>
                <a:tab pos="6096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92288" algn="l"/>
                <a:tab pos="3230563" algn="l"/>
                <a:tab pos="4668838" algn="l"/>
                <a:tab pos="6096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92288" algn="l"/>
                <a:tab pos="3230563" algn="l"/>
                <a:tab pos="4668838" algn="l"/>
                <a:tab pos="6096000" algn="l"/>
              </a:tabLst>
              <a:defRPr>
                <a:solidFill>
                  <a:schemeClr val="tx1"/>
                </a:solidFill>
                <a:latin typeface="Arial" panose="020B0604020202020204" pitchFamily="34" charset="0"/>
              </a:defRPr>
            </a:lvl9pPr>
          </a:lstStyle>
          <a:p>
            <a:pPr>
              <a:buClr>
                <a:srgbClr val="00B050"/>
              </a:buClr>
              <a:buSzPct val="68000"/>
            </a:pPr>
            <a:r>
              <a:rPr lang="en-GB" sz="1500" b="1" dirty="0" smtClean="0">
                <a:solidFill>
                  <a:srgbClr val="FF0000"/>
                </a:solidFill>
                <a:cs typeface="Arial" panose="020B0604020202020204" pitchFamily="34" charset="0"/>
              </a:rPr>
              <a:t>P3.1 – Task 01 – </a:t>
            </a:r>
            <a:r>
              <a:rPr lang="en-GB" sz="1500" dirty="0" smtClean="0">
                <a:solidFill>
                  <a:srgbClr val="FF0000"/>
                </a:solidFill>
                <a:cs typeface="Arial" panose="020B0604020202020204" pitchFamily="34" charset="0"/>
              </a:rPr>
              <a:t>For the three proposal needs, outline and explain the Internal System Unit Components necessary to meet the </a:t>
            </a:r>
            <a:r>
              <a:rPr lang="en-US" sz="1500" dirty="0" smtClean="0">
                <a:solidFill>
                  <a:srgbClr val="FF0000"/>
                </a:solidFill>
                <a:cs typeface="Arial" panose="020B0604020202020204" pitchFamily="34" charset="0"/>
              </a:rPr>
              <a:t>school’s ICT purpose</a:t>
            </a:r>
            <a:r>
              <a:rPr lang="en-GB" sz="1500" dirty="0" smtClean="0">
                <a:solidFill>
                  <a:srgbClr val="FF0000"/>
                </a:solidFill>
                <a:cs typeface="Arial" panose="020B0604020202020204" pitchFamily="34" charset="0"/>
              </a:rPr>
              <a:t>.</a:t>
            </a:r>
          </a:p>
          <a:p>
            <a:pPr>
              <a:buClr>
                <a:srgbClr val="00B050"/>
              </a:buClr>
              <a:buSzPct val="68000"/>
            </a:pPr>
            <a:r>
              <a:rPr lang="en-IE" sz="1500" b="1" dirty="0" smtClean="0">
                <a:solidFill>
                  <a:srgbClr val="FF0000"/>
                </a:solidFill>
                <a:cs typeface="Arial" panose="020B0604020202020204" pitchFamily="34" charset="0"/>
              </a:rPr>
              <a:t>P3.2 – Task 02 - </a:t>
            </a:r>
            <a:r>
              <a:rPr lang="en-US" sz="1500" dirty="0" smtClean="0">
                <a:solidFill>
                  <a:srgbClr val="FF0000"/>
                </a:solidFill>
                <a:cs typeface="Arial" panose="020B0604020202020204" pitchFamily="34" charset="0"/>
              </a:rPr>
              <a:t>For the three proposal needs, outline and explain the Computer Form Factors necessary to meet the school’s ICT purpose.</a:t>
            </a:r>
          </a:p>
          <a:p>
            <a:pPr>
              <a:buClr>
                <a:srgbClr val="00B050"/>
              </a:buClr>
              <a:buSzPct val="68000"/>
            </a:pPr>
            <a:r>
              <a:rPr lang="en-US" sz="1500" b="1" dirty="0" smtClean="0">
                <a:solidFill>
                  <a:srgbClr val="FF0000"/>
                </a:solidFill>
                <a:cs typeface="Arial" panose="020B0604020202020204" pitchFamily="34" charset="0"/>
              </a:rPr>
              <a:t>P3.3 – Task 03 </a:t>
            </a:r>
            <a:r>
              <a:rPr lang="en-US" sz="1500" dirty="0" smtClean="0">
                <a:solidFill>
                  <a:srgbClr val="FF0000"/>
                </a:solidFill>
                <a:cs typeface="Arial" panose="020B0604020202020204" pitchFamily="34" charset="0"/>
              </a:rPr>
              <a:t>– For the three proposal needs, outline and explain the Handheld Device Components necessary to meet the school’s ICT purpose.</a:t>
            </a:r>
          </a:p>
          <a:p>
            <a:pPr>
              <a:buClr>
                <a:srgbClr val="00B050"/>
              </a:buClr>
              <a:buSzPct val="68000"/>
            </a:pPr>
            <a:r>
              <a:rPr lang="en-US" sz="1500" b="1" dirty="0" smtClean="0">
                <a:solidFill>
                  <a:srgbClr val="FF0000"/>
                </a:solidFill>
                <a:cs typeface="Arial" panose="020B0604020202020204" pitchFamily="34" charset="0"/>
              </a:rPr>
              <a:t>P3.4 – Task 04 </a:t>
            </a:r>
            <a:r>
              <a:rPr lang="en-US" sz="1500" dirty="0" smtClean="0">
                <a:solidFill>
                  <a:srgbClr val="FF0000"/>
                </a:solidFill>
                <a:cs typeface="Arial" panose="020B0604020202020204" pitchFamily="34" charset="0"/>
              </a:rPr>
              <a:t>– For the three proposal needs, outline and explain the Output Devices necessary to meet the school’s ICT purpose.</a:t>
            </a:r>
          </a:p>
          <a:p>
            <a:pPr>
              <a:buClr>
                <a:srgbClr val="00B050"/>
              </a:buClr>
              <a:buSzPct val="68000"/>
            </a:pPr>
            <a:r>
              <a:rPr lang="en-US" sz="1500" b="1" dirty="0" smtClean="0">
                <a:solidFill>
                  <a:srgbClr val="FF0000"/>
                </a:solidFill>
                <a:cs typeface="Arial" panose="020B0604020202020204" pitchFamily="34" charset="0"/>
              </a:rPr>
              <a:t>P3.5 – Task 05 </a:t>
            </a:r>
            <a:r>
              <a:rPr lang="en-US" sz="1500" dirty="0" smtClean="0">
                <a:solidFill>
                  <a:srgbClr val="FF0000"/>
                </a:solidFill>
                <a:cs typeface="Arial" panose="020B0604020202020204" pitchFamily="34" charset="0"/>
              </a:rPr>
              <a:t>– For the three proposal needs, outline and explain the Input Devices necessary to meet the school’s ICT purpose.</a:t>
            </a:r>
          </a:p>
          <a:p>
            <a:pPr>
              <a:buClr>
                <a:srgbClr val="00B050"/>
              </a:buClr>
              <a:buSzPct val="68000"/>
            </a:pPr>
            <a:r>
              <a:rPr lang="en-US" sz="1500" b="1" dirty="0" smtClean="0">
                <a:solidFill>
                  <a:srgbClr val="FF0000"/>
                </a:solidFill>
                <a:cs typeface="Arial" panose="020B0604020202020204" pitchFamily="34" charset="0"/>
              </a:rPr>
              <a:t>P3.6 – Task 06 </a:t>
            </a:r>
            <a:r>
              <a:rPr lang="en-US" sz="1500" dirty="0" smtClean="0">
                <a:solidFill>
                  <a:srgbClr val="FF0000"/>
                </a:solidFill>
                <a:cs typeface="Arial" panose="020B0604020202020204" pitchFamily="34" charset="0"/>
              </a:rPr>
              <a:t>– For the three proposal needs, outline and explain the Network hardware and Devices necessary to meet the school’s ICT purpose.</a:t>
            </a:r>
          </a:p>
          <a:p>
            <a:pPr>
              <a:buClr>
                <a:srgbClr val="00B050"/>
              </a:buClr>
              <a:buSzPct val="68000"/>
            </a:pPr>
            <a:r>
              <a:rPr lang="en-US" sz="1500" b="1" dirty="0" smtClean="0">
                <a:solidFill>
                  <a:srgbClr val="FF0000"/>
                </a:solidFill>
                <a:cs typeface="Arial" panose="020B0604020202020204" pitchFamily="34" charset="0"/>
              </a:rPr>
              <a:t>P3.7 – Task 07 </a:t>
            </a:r>
            <a:r>
              <a:rPr lang="en-US" sz="1500" dirty="0" smtClean="0">
                <a:solidFill>
                  <a:srgbClr val="FF0000"/>
                </a:solidFill>
                <a:cs typeface="Arial" panose="020B0604020202020204" pitchFamily="34" charset="0"/>
              </a:rPr>
              <a:t>– For the three proposal needs, outline and explain the Network Types available to meet the school’s ICT purpose.</a:t>
            </a:r>
          </a:p>
          <a:p>
            <a:pPr>
              <a:buClr>
                <a:srgbClr val="00B050"/>
              </a:buClr>
              <a:buSzPct val="68000"/>
            </a:pPr>
            <a:r>
              <a:rPr lang="en-US" sz="1500" b="1" dirty="0" smtClean="0">
                <a:solidFill>
                  <a:srgbClr val="FF0000"/>
                </a:solidFill>
                <a:cs typeface="Arial" panose="020B0604020202020204" pitchFamily="34" charset="0"/>
              </a:rPr>
              <a:t>P3.8 – Task 08 </a:t>
            </a:r>
            <a:r>
              <a:rPr lang="en-US" sz="1500" dirty="0" smtClean="0">
                <a:solidFill>
                  <a:srgbClr val="FF0000"/>
                </a:solidFill>
                <a:cs typeface="Arial" panose="020B0604020202020204" pitchFamily="34" charset="0"/>
              </a:rPr>
              <a:t>– For the three proposal needs, outline and explain the Network Topologies available to meet the school’s ICT purpose..</a:t>
            </a:r>
          </a:p>
          <a:p>
            <a:pPr>
              <a:buClr>
                <a:srgbClr val="00B050"/>
              </a:buClr>
              <a:buSzPct val="68000"/>
            </a:pPr>
            <a:r>
              <a:rPr lang="en-US" sz="1500" b="1" dirty="0" smtClean="0">
                <a:solidFill>
                  <a:srgbClr val="FF0000"/>
                </a:solidFill>
                <a:cs typeface="Arial" panose="020B0604020202020204" pitchFamily="34" charset="0"/>
              </a:rPr>
              <a:t>P4.1 – Task 09 </a:t>
            </a:r>
            <a:r>
              <a:rPr lang="en-US" sz="1500" dirty="0" smtClean="0">
                <a:solidFill>
                  <a:srgbClr val="FF0000"/>
                </a:solidFill>
                <a:cs typeface="Arial" panose="020B0604020202020204" pitchFamily="34" charset="0"/>
              </a:rPr>
              <a:t>– For the three proposal needs, outline and explain the Operating Systems available and explain how they can be used to meet the school’s ICT purpose.</a:t>
            </a:r>
            <a:endParaRPr lang="en-GB" sz="1500" dirty="0" smtClean="0">
              <a:cs typeface="Arial" panose="020B0604020202020204" pitchFamily="34" charset="0"/>
            </a:endParaRPr>
          </a:p>
          <a:p>
            <a:pPr>
              <a:buClr>
                <a:srgbClr val="00B050"/>
              </a:buClr>
              <a:buSzPct val="68000"/>
            </a:pPr>
            <a:r>
              <a:rPr lang="en-US" sz="1500" b="1" dirty="0" smtClean="0">
                <a:solidFill>
                  <a:srgbClr val="FF0000"/>
                </a:solidFill>
                <a:cs typeface="Arial" panose="020B0604020202020204" pitchFamily="34" charset="0"/>
              </a:rPr>
              <a:t>P4.2 – Task 10 </a:t>
            </a:r>
            <a:r>
              <a:rPr lang="en-US" sz="1500" dirty="0" smtClean="0">
                <a:solidFill>
                  <a:srgbClr val="FF0000"/>
                </a:solidFill>
                <a:cs typeface="Arial" panose="020B0604020202020204" pitchFamily="34" charset="0"/>
              </a:rPr>
              <a:t>– For the three proposal needs, outline and explain the Software Components available and explain how they can be used to meet the school’s ICT purpose.</a:t>
            </a:r>
            <a:endParaRPr lang="en-GB" sz="1500" dirty="0" smtClean="0">
              <a:cs typeface="Arial" panose="020B0604020202020204" pitchFamily="34" charset="0"/>
            </a:endParaRPr>
          </a:p>
          <a:p>
            <a:pPr>
              <a:buClr>
                <a:srgbClr val="00B050"/>
              </a:buClr>
              <a:buSzPct val="68000"/>
            </a:pPr>
            <a:r>
              <a:rPr lang="en-US" sz="1500" b="1" dirty="0" smtClean="0">
                <a:solidFill>
                  <a:srgbClr val="FF0000"/>
                </a:solidFill>
                <a:cs typeface="Arial" panose="020B0604020202020204" pitchFamily="34" charset="0"/>
              </a:rPr>
              <a:t>P4.3 – Task 11 </a:t>
            </a:r>
            <a:r>
              <a:rPr lang="en-US" sz="1500" dirty="0" smtClean="0">
                <a:solidFill>
                  <a:srgbClr val="FF0000"/>
                </a:solidFill>
                <a:cs typeface="Arial" panose="020B0604020202020204" pitchFamily="34" charset="0"/>
              </a:rPr>
              <a:t>– For the three proposal needs, outline and explain the Collaborative Software available and explain how they can be used to meet the school’s ICT purpose.</a:t>
            </a:r>
            <a:endParaRPr lang="en-GB" sz="1500" dirty="0" smtClean="0">
              <a:cs typeface="Arial" panose="020B0604020202020204" pitchFamily="34" charset="0"/>
            </a:endParaRPr>
          </a:p>
          <a:p>
            <a:pPr>
              <a:buClr>
                <a:srgbClr val="00B050"/>
              </a:buClr>
              <a:buSzPct val="68000"/>
            </a:pPr>
            <a:r>
              <a:rPr lang="en-US" sz="1500" b="1" dirty="0" smtClean="0">
                <a:solidFill>
                  <a:srgbClr val="FF0000"/>
                </a:solidFill>
                <a:cs typeface="Arial" panose="020B0604020202020204" pitchFamily="34" charset="0"/>
              </a:rPr>
              <a:t>M2.1 – Task 12 - </a:t>
            </a:r>
            <a:r>
              <a:rPr lang="en-US" sz="1500" dirty="0" smtClean="0">
                <a:solidFill>
                  <a:srgbClr val="FF0000"/>
                </a:solidFill>
                <a:cs typeface="Arial" panose="020B0604020202020204" pitchFamily="34" charset="0"/>
              </a:rPr>
              <a:t>Justify your choices the hardware and software meets the business requirements for each of the internal system unit components</a:t>
            </a:r>
            <a:r>
              <a:rPr lang="en-GB" sz="1500" dirty="0" smtClean="0">
                <a:cs typeface="Arial" panose="020B0604020202020204" pitchFamily="34" charset="0"/>
              </a:rPr>
              <a:t>.</a:t>
            </a:r>
          </a:p>
        </p:txBody>
      </p:sp>
      <p:sp>
        <p:nvSpPr>
          <p:cNvPr id="14" name="Title 2"/>
          <p:cNvSpPr>
            <a:spLocks noGrp="1"/>
          </p:cNvSpPr>
          <p:nvPr>
            <p:ph type="title"/>
          </p:nvPr>
        </p:nvSpPr>
        <p:spPr>
          <a:xfrm>
            <a:off x="35496" y="44624"/>
            <a:ext cx="7992888" cy="548680"/>
          </a:xfrm>
        </p:spPr>
        <p:txBody>
          <a:bodyPr>
            <a:noAutofit/>
          </a:bodyPr>
          <a:lstStyle/>
          <a:p>
            <a:pPr fontAlgn="auto">
              <a:spcAft>
                <a:spcPts val="0"/>
              </a:spcAft>
              <a:buClr>
                <a:srgbClr val="C00000"/>
              </a:buClr>
              <a:defRPr/>
            </a:pPr>
            <a:r>
              <a:rPr lang="en-IE" sz="3600" dirty="0" smtClean="0">
                <a:ea typeface="+mj-ea"/>
              </a:rPr>
              <a:t>LO3 – Assessment Criteria</a:t>
            </a:r>
            <a:endParaRPr lang="en-GB" sz="3600" dirty="0">
              <a:ea typeface="+mj-ea"/>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pPr fontAlgn="auto">
              <a:spcAft>
                <a:spcPts val="0"/>
              </a:spcAft>
              <a:defRPr/>
            </a:pPr>
            <a:r>
              <a:rPr lang="en-GB" sz="3500" dirty="0" smtClean="0">
                <a:ea typeface="+mj-ea"/>
              </a:rPr>
              <a:t>P3.1 – Internal System Unit Components</a:t>
            </a:r>
          </a:p>
        </p:txBody>
      </p:sp>
      <p:sp>
        <p:nvSpPr>
          <p:cNvPr id="20483" name="Rectangle 1"/>
          <p:cNvSpPr>
            <a:spLocks noChangeArrowheads="1"/>
          </p:cNvSpPr>
          <p:nvPr/>
        </p:nvSpPr>
        <p:spPr bwMode="auto">
          <a:xfrm>
            <a:off x="195263" y="1052513"/>
            <a:ext cx="704056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7030A0"/>
              </a:buClr>
              <a:buFont typeface="Wingdings 3" panose="05040102010807070707" pitchFamily="18" charset="2"/>
              <a:buChar char=""/>
            </a:pPr>
            <a:r>
              <a:rPr lang="en-US" altLang="en-US" sz="2000"/>
              <a:t>There are 3 users for these three systems and all three kinds of users require different hardware for their part of the overall purchase. Teachers for instance will not need access to the order tracking but will for the Student Grades and Registration.</a:t>
            </a:r>
          </a:p>
          <a:p>
            <a:pPr eaLnBrk="1" hangingPunct="1">
              <a:buClr>
                <a:srgbClr val="7030A0"/>
              </a:buClr>
              <a:buFont typeface="Wingdings 3" panose="05040102010807070707" pitchFamily="18" charset="2"/>
              <a:buChar char=""/>
            </a:pPr>
            <a:r>
              <a:rPr lang="en-US" altLang="en-US" sz="2000"/>
              <a:t>A technician will need access to all 3 systems, a secretary for the student registration and order tracking only. For all three staff members you will need to specify the different hardware necessary for their roles. Evidence could include photographs of the hardware selected and linked to the component list.</a:t>
            </a:r>
          </a:p>
          <a:p>
            <a:pPr eaLnBrk="1" hangingPunct="1">
              <a:buClr>
                <a:srgbClr val="7030A0"/>
              </a:buClr>
              <a:buFont typeface="Wingdings 3" panose="05040102010807070707" pitchFamily="18" charset="2"/>
              <a:buChar char=""/>
            </a:pPr>
            <a:r>
              <a:rPr lang="en-US" altLang="en-US" sz="2000"/>
              <a:t>For the following tasks you should create a list of the necessary hardware needed for each function by each of the staff and users.</a:t>
            </a:r>
          </a:p>
          <a:p>
            <a:pPr eaLnBrk="1" hangingPunct="1">
              <a:buClr>
                <a:srgbClr val="7030A0"/>
              </a:buClr>
              <a:buFont typeface="Wingdings 3" panose="05040102010807070707" pitchFamily="18" charset="2"/>
              <a:buChar char=""/>
            </a:pPr>
            <a:r>
              <a:rPr lang="en-US" altLang="en-US" sz="2000"/>
              <a:t>This can be done as a report or in a table but for the Merit criteria you will need to justify the cost, viability etc. so it would be better as a written report.</a:t>
            </a:r>
          </a:p>
        </p:txBody>
      </p:sp>
      <p:graphicFrame>
        <p:nvGraphicFramePr>
          <p:cNvPr id="4" name="Table 3"/>
          <p:cNvGraphicFramePr>
            <a:graphicFrameLocks noGrp="1"/>
          </p:cNvGraphicFramePr>
          <p:nvPr/>
        </p:nvGraphicFramePr>
        <p:xfrm>
          <a:off x="7308304" y="1052736"/>
          <a:ext cx="1584176" cy="5616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584176"/>
              </a:tblGrid>
              <a:tr h="386075">
                <a:tc>
                  <a:txBody>
                    <a:bodyPr/>
                    <a:lstStyle/>
                    <a:p>
                      <a:pPr>
                        <a:spcAft>
                          <a:spcPts val="0"/>
                        </a:spcAft>
                      </a:pPr>
                      <a:endParaRPr lang="en-GB" sz="143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230549">
                <a:tc>
                  <a:txBody>
                    <a:bodyPr/>
                    <a:lstStyle/>
                    <a:p>
                      <a:pPr marL="177800" indent="-177800" algn="l">
                        <a:spcAft>
                          <a:spcPts val="600"/>
                        </a:spcAft>
                        <a:buFontTx/>
                        <a:buBlip>
                          <a:blip r:embed="rId3"/>
                        </a:buBlip>
                      </a:pPr>
                      <a:r>
                        <a:rPr lang="en-GB" sz="1430" baseline="0" dirty="0" smtClean="0">
                          <a:solidFill>
                            <a:srgbClr val="FF0000"/>
                          </a:solidFill>
                          <a:effectLst/>
                          <a:latin typeface="Arial" pitchFamily="34" charset="0"/>
                          <a:ea typeface="Times New Roman"/>
                          <a:cs typeface="Arial" pitchFamily="34" charset="0"/>
                        </a:rPr>
                        <a:t>Why do teachers do registers each lesson</a:t>
                      </a:r>
                    </a:p>
                    <a:p>
                      <a:pPr marL="177800" indent="-177800" algn="l">
                        <a:spcAft>
                          <a:spcPts val="600"/>
                        </a:spcAft>
                        <a:buFontTx/>
                        <a:buBlip>
                          <a:blip r:embed="rId3"/>
                        </a:buBlip>
                      </a:pPr>
                      <a:r>
                        <a:rPr lang="en-GB" sz="1430" baseline="0" dirty="0" smtClean="0">
                          <a:solidFill>
                            <a:schemeClr val="tx1"/>
                          </a:solidFill>
                          <a:effectLst/>
                          <a:latin typeface="Arial" pitchFamily="34" charset="0"/>
                          <a:ea typeface="Times New Roman"/>
                          <a:cs typeface="Arial" pitchFamily="34" charset="0"/>
                        </a:rPr>
                        <a:t>What happens if my attendance drops below 95%. Who will know?</a:t>
                      </a:r>
                    </a:p>
                    <a:p>
                      <a:pPr marL="177800" indent="-177800" algn="l">
                        <a:spcAft>
                          <a:spcPts val="600"/>
                        </a:spcAft>
                        <a:buFontTx/>
                        <a:buBlip>
                          <a:blip r:embed="rId3"/>
                        </a:buBlip>
                      </a:pPr>
                      <a:r>
                        <a:rPr lang="en-GB" sz="1430" baseline="0" dirty="0" smtClean="0">
                          <a:solidFill>
                            <a:srgbClr val="FF0000"/>
                          </a:solidFill>
                          <a:effectLst/>
                          <a:latin typeface="Arial" pitchFamily="34" charset="0"/>
                          <a:ea typeface="Times New Roman"/>
                          <a:cs typeface="Arial" pitchFamily="34" charset="0"/>
                        </a:rPr>
                        <a:t>What Management System does my school have</a:t>
                      </a:r>
                    </a:p>
                    <a:p>
                      <a:pPr marL="177800" indent="-177800" algn="l">
                        <a:spcAft>
                          <a:spcPts val="600"/>
                        </a:spcAft>
                        <a:buFontTx/>
                        <a:buBlip>
                          <a:blip r:embed="rId3"/>
                        </a:buBlip>
                      </a:pPr>
                      <a:r>
                        <a:rPr lang="en-GB" sz="1430" baseline="0" dirty="0" smtClean="0">
                          <a:solidFill>
                            <a:schemeClr val="tx1"/>
                          </a:solidFill>
                          <a:effectLst/>
                          <a:latin typeface="Arial" pitchFamily="34" charset="0"/>
                          <a:ea typeface="Times New Roman"/>
                          <a:cs typeface="Arial" pitchFamily="34" charset="0"/>
                        </a:rPr>
                        <a:t>Can I see my own grades</a:t>
                      </a:r>
                    </a:p>
                    <a:p>
                      <a:pPr marL="177800" indent="-177800" algn="l">
                        <a:spcAft>
                          <a:spcPts val="600"/>
                        </a:spcAft>
                        <a:buFontTx/>
                        <a:buBlip>
                          <a:blip r:embed="rId3"/>
                        </a:buBlip>
                      </a:pPr>
                      <a:r>
                        <a:rPr lang="en-GB" sz="1430" baseline="0" dirty="0" smtClean="0">
                          <a:solidFill>
                            <a:srgbClr val="FF0000"/>
                          </a:solidFill>
                          <a:effectLst/>
                          <a:latin typeface="Arial" pitchFamily="34" charset="0"/>
                          <a:ea typeface="Times New Roman"/>
                          <a:cs typeface="Arial" pitchFamily="34" charset="0"/>
                        </a:rPr>
                        <a:t>How much data is automated and how much needs to be typed.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20485" name="Picture 4" descr="Think 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775" y="1101725"/>
            <a:ext cx="14763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4150" y="1052513"/>
            <a:ext cx="6845300" cy="5724525"/>
          </a:xfrm>
          <a:prstGeom prst="rect">
            <a:avLst/>
          </a:prstGeom>
        </p:spPr>
        <p:txBody>
          <a:bodyPr>
            <a:spAutoFit/>
          </a:bodyPr>
          <a:lstStyle/>
          <a:p>
            <a:pPr marL="342900" indent="-342900" eaLnBrk="1" hangingPunct="1">
              <a:buClr>
                <a:srgbClr val="00B050"/>
              </a:buClr>
              <a:buFont typeface="Wingdings 3" panose="05040102010807070707" pitchFamily="18" charset="2"/>
              <a:buChar char=""/>
              <a:defRPr/>
            </a:pPr>
            <a:r>
              <a:rPr lang="en-GB" sz="1830" dirty="0">
                <a:cs typeface="Arial" panose="020B0604020202020204" pitchFamily="34" charset="0"/>
              </a:rPr>
              <a:t>There are </a:t>
            </a:r>
            <a:r>
              <a:rPr lang="en-GB" sz="1830" b="1" dirty="0">
                <a:cs typeface="Arial" panose="020B0604020202020204" pitchFamily="34" charset="0"/>
              </a:rPr>
              <a:t>8</a:t>
            </a:r>
            <a:r>
              <a:rPr lang="en-GB" sz="1830" dirty="0">
                <a:cs typeface="Arial" panose="020B0604020202020204" pitchFamily="34" charset="0"/>
              </a:rPr>
              <a:t> main parts of a computer</a:t>
            </a:r>
          </a:p>
          <a:p>
            <a:pPr marL="342900" indent="-342900" eaLnBrk="1" hangingPunct="1">
              <a:buClr>
                <a:srgbClr val="00B050"/>
              </a:buClr>
              <a:defRPr/>
            </a:pPr>
            <a:r>
              <a:rPr lang="en-GB" sz="1830" dirty="0">
                <a:cs typeface="Arial" panose="020B0604020202020204" pitchFamily="34" charset="0"/>
              </a:rPr>
              <a:t/>
            </a:r>
            <a:br>
              <a:rPr lang="en-GB" sz="1830" dirty="0">
                <a:cs typeface="Arial" panose="020B0604020202020204" pitchFamily="34" charset="0"/>
              </a:rPr>
            </a:br>
            <a:endParaRPr lang="en-GB" sz="1830" dirty="0">
              <a:cs typeface="Arial" panose="020B0604020202020204" pitchFamily="34" charset="0"/>
            </a:endParaRPr>
          </a:p>
          <a:p>
            <a:pPr marL="342900" indent="-342900" eaLnBrk="1" hangingPunct="1">
              <a:buClr>
                <a:srgbClr val="00B050"/>
              </a:buClr>
              <a:defRPr/>
            </a:pPr>
            <a:r>
              <a:rPr lang="en-GB" sz="1830" b="1" dirty="0">
                <a:cs typeface="Arial" panose="020B0604020202020204" pitchFamily="34" charset="0"/>
              </a:rPr>
              <a:t/>
            </a:r>
            <a:br>
              <a:rPr lang="en-GB" sz="1830" b="1" dirty="0">
                <a:cs typeface="Arial" panose="020B0604020202020204" pitchFamily="34" charset="0"/>
              </a:rPr>
            </a:br>
            <a:endParaRPr lang="en-GB" sz="1100" b="1" dirty="0">
              <a:cs typeface="Arial" panose="020B0604020202020204" pitchFamily="34" charset="0"/>
            </a:endParaRPr>
          </a:p>
          <a:p>
            <a:pPr marL="342900" indent="-342900" eaLnBrk="1" hangingPunct="1">
              <a:buClr>
                <a:srgbClr val="00B050"/>
              </a:buClr>
              <a:buFont typeface="Wingdings 3" panose="05040102010807070707" pitchFamily="18" charset="2"/>
              <a:buChar char=""/>
              <a:defRPr/>
            </a:pPr>
            <a:r>
              <a:rPr lang="en-GB" sz="1830" b="1" dirty="0">
                <a:solidFill>
                  <a:srgbClr val="FF0000"/>
                </a:solidFill>
                <a:cs typeface="Arial" panose="020B0604020202020204" pitchFamily="34" charset="0"/>
              </a:rPr>
              <a:t>Motherboard</a:t>
            </a:r>
            <a:r>
              <a:rPr lang="en-GB" sz="1830" b="1" dirty="0">
                <a:cs typeface="Arial" panose="020B0604020202020204" pitchFamily="34" charset="0"/>
              </a:rPr>
              <a:t> – </a:t>
            </a:r>
            <a:r>
              <a:rPr lang="en-GB" sz="1830" dirty="0">
                <a:cs typeface="Arial" panose="020B0604020202020204" pitchFamily="34" charset="0"/>
              </a:rPr>
              <a:t>This is the main component inside all computers and is a base for all the other components to connect to. It is complimented by the CPU. There are lots of technical things about Motherboards you could look up  such as Bridges, Models, Connectors and Speed.</a:t>
            </a:r>
          </a:p>
          <a:p>
            <a:pPr marL="342900" indent="-342900" eaLnBrk="1" hangingPunct="1">
              <a:buClr>
                <a:srgbClr val="00B050"/>
              </a:buClr>
              <a:buFont typeface="Wingdings 3" panose="05040102010807070707" pitchFamily="18" charset="2"/>
              <a:buChar char=""/>
              <a:defRPr/>
            </a:pPr>
            <a:r>
              <a:rPr lang="en-GB" sz="1830" dirty="0">
                <a:cs typeface="Arial" panose="020B0604020202020204" pitchFamily="34" charset="0"/>
              </a:rPr>
              <a:t>All processes link through </a:t>
            </a:r>
            <a:br>
              <a:rPr lang="en-GB" sz="1830" dirty="0">
                <a:cs typeface="Arial" panose="020B0604020202020204" pitchFamily="34" charset="0"/>
              </a:rPr>
            </a:br>
            <a:r>
              <a:rPr lang="en-GB" sz="1830" dirty="0">
                <a:cs typeface="Arial" panose="020B0604020202020204" pitchFamily="34" charset="0"/>
              </a:rPr>
              <a:t>the Motherboard which </a:t>
            </a:r>
            <a:br>
              <a:rPr lang="en-GB" sz="1830" dirty="0">
                <a:cs typeface="Arial" panose="020B0604020202020204" pitchFamily="34" charset="0"/>
              </a:rPr>
            </a:br>
            <a:r>
              <a:rPr lang="en-GB" sz="1830" dirty="0">
                <a:cs typeface="Arial" panose="020B0604020202020204" pitchFamily="34" charset="0"/>
              </a:rPr>
              <a:t>holds the memory (RAM </a:t>
            </a:r>
            <a:br>
              <a:rPr lang="en-GB" sz="1830" dirty="0">
                <a:cs typeface="Arial" panose="020B0604020202020204" pitchFamily="34" charset="0"/>
              </a:rPr>
            </a:br>
            <a:r>
              <a:rPr lang="en-GB" sz="1830" dirty="0">
                <a:cs typeface="Arial" panose="020B0604020202020204" pitchFamily="34" charset="0"/>
              </a:rPr>
              <a:t>and ROM) to move </a:t>
            </a:r>
            <a:br>
              <a:rPr lang="en-GB" sz="1830" dirty="0">
                <a:cs typeface="Arial" panose="020B0604020202020204" pitchFamily="34" charset="0"/>
              </a:rPr>
            </a:br>
            <a:r>
              <a:rPr lang="en-GB" sz="1830" dirty="0">
                <a:cs typeface="Arial" panose="020B0604020202020204" pitchFamily="34" charset="0"/>
              </a:rPr>
              <a:t>information to and from </a:t>
            </a:r>
            <a:br>
              <a:rPr lang="en-GB" sz="1830" dirty="0">
                <a:cs typeface="Arial" panose="020B0604020202020204" pitchFamily="34" charset="0"/>
              </a:rPr>
            </a:br>
            <a:r>
              <a:rPr lang="en-GB" sz="1830" dirty="0">
                <a:cs typeface="Arial" panose="020B0604020202020204" pitchFamily="34" charset="0"/>
              </a:rPr>
              <a:t>the CPU.</a:t>
            </a:r>
          </a:p>
          <a:p>
            <a:pPr marL="342900" indent="-342900" eaLnBrk="1" hangingPunct="1">
              <a:buClr>
                <a:srgbClr val="00B050"/>
              </a:buClr>
              <a:buFont typeface="Wingdings 3" panose="05040102010807070707" pitchFamily="18" charset="2"/>
              <a:buChar char=""/>
              <a:defRPr/>
            </a:pPr>
            <a:r>
              <a:rPr lang="en-GB" sz="1830" dirty="0">
                <a:cs typeface="Arial" panose="020B0604020202020204" pitchFamily="34" charset="0"/>
              </a:rPr>
              <a:t>Though they look </a:t>
            </a:r>
            <a:br>
              <a:rPr lang="en-GB" sz="1830" dirty="0">
                <a:cs typeface="Arial" panose="020B0604020202020204" pitchFamily="34" charset="0"/>
              </a:rPr>
            </a:br>
            <a:r>
              <a:rPr lang="en-GB" sz="1830" dirty="0">
                <a:cs typeface="Arial" panose="020B0604020202020204" pitchFamily="34" charset="0"/>
              </a:rPr>
              <a:t>complex, most </a:t>
            </a:r>
            <a:br>
              <a:rPr lang="en-GB" sz="1830" dirty="0">
                <a:cs typeface="Arial" panose="020B0604020202020204" pitchFamily="34" charset="0"/>
              </a:rPr>
            </a:br>
            <a:r>
              <a:rPr lang="en-GB" sz="1830" dirty="0">
                <a:cs typeface="Arial" panose="020B0604020202020204" pitchFamily="34" charset="0"/>
              </a:rPr>
              <a:t>motherboards are set up </a:t>
            </a:r>
            <a:br>
              <a:rPr lang="en-GB" sz="1830" dirty="0">
                <a:cs typeface="Arial" panose="020B0604020202020204" pitchFamily="34" charset="0"/>
              </a:rPr>
            </a:br>
            <a:r>
              <a:rPr lang="en-GB" sz="1830" dirty="0">
                <a:cs typeface="Arial" panose="020B0604020202020204" pitchFamily="34" charset="0"/>
              </a:rPr>
              <a:t>in a similar way.</a:t>
            </a:r>
          </a:p>
        </p:txBody>
      </p:sp>
      <p:graphicFrame>
        <p:nvGraphicFramePr>
          <p:cNvPr id="2" name="Table 1"/>
          <p:cNvGraphicFramePr>
            <a:graphicFrameLocks noGrp="1"/>
          </p:cNvGraphicFramePr>
          <p:nvPr/>
        </p:nvGraphicFramePr>
        <p:xfrm>
          <a:off x="323850" y="1473200"/>
          <a:ext cx="6710363" cy="731838"/>
        </p:xfrm>
        <a:graphic>
          <a:graphicData uri="http://schemas.openxmlformats.org/drawingml/2006/table">
            <a:tbl>
              <a:tblPr firstRow="1" bandRow="1">
                <a:tableStyleId>{5C22544A-7EE6-4342-B048-85BDC9FD1C3A}</a:tableStyleId>
              </a:tblPr>
              <a:tblGrid>
                <a:gridCol w="1841420"/>
                <a:gridCol w="1513761"/>
                <a:gridCol w="1677591"/>
                <a:gridCol w="1677591"/>
              </a:tblGrid>
              <a:tr h="3659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Motherboard</a:t>
                      </a:r>
                    </a:p>
                  </a:txBody>
                  <a:tcPr marL="91444" marR="91444" marT="45740" marB="457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CPU</a:t>
                      </a:r>
                      <a:endParaRPr lang="en-GB" sz="1800" dirty="0" smtClean="0">
                        <a:latin typeface="Calibri" panose="020F0502020204030204" pitchFamily="34" charset="0"/>
                      </a:endParaRPr>
                    </a:p>
                  </a:txBody>
                  <a:tcPr marL="91444" marR="91444" marT="45740" marB="457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Video Card</a:t>
                      </a:r>
                    </a:p>
                  </a:txBody>
                  <a:tcPr marL="91444" marR="91444" marT="45740" marB="457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RAM</a:t>
                      </a:r>
                    </a:p>
                  </a:txBody>
                  <a:tcPr marL="91444" marR="91444" marT="45740" marB="45740"/>
                </a:tc>
              </a:tr>
              <a:tr h="3659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Power Supply</a:t>
                      </a:r>
                    </a:p>
                  </a:txBody>
                  <a:tcPr marL="91444" marR="91444" marT="45740" marB="457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Hard Disk</a:t>
                      </a:r>
                    </a:p>
                  </a:txBody>
                  <a:tcPr marL="91444" marR="91444" marT="45740" marB="457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Optical Drive</a:t>
                      </a:r>
                    </a:p>
                  </a:txBody>
                  <a:tcPr marL="91444" marR="91444" marT="45740" marB="457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BIOS</a:t>
                      </a:r>
                    </a:p>
                  </a:txBody>
                  <a:tcPr marL="91444" marR="91444" marT="45740" marB="45740"/>
                </a:tc>
              </a:tr>
            </a:tbl>
          </a:graphicData>
        </a:graphic>
      </p:graphicFrame>
      <p:pic>
        <p:nvPicPr>
          <p:cNvPr id="22548" name="Picture 8" descr="boar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33825"/>
            <a:ext cx="36893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nvGraphicFramePr>
        <p:xfrm>
          <a:off x="7141643" y="1143000"/>
          <a:ext cx="1697557" cy="545592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7557"/>
              </a:tblGrid>
              <a:tr h="38100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4"/>
                        </a:buBlip>
                      </a:pPr>
                      <a:r>
                        <a:rPr lang="en-GB" sz="1400" baseline="0" dirty="0" smtClean="0">
                          <a:solidFill>
                            <a:srgbClr val="FF0000"/>
                          </a:solidFill>
                          <a:effectLst/>
                          <a:latin typeface="Arial" pitchFamily="34" charset="0"/>
                          <a:ea typeface="Times New Roman"/>
                          <a:cs typeface="Arial" pitchFamily="34" charset="0"/>
                        </a:rPr>
                        <a:t>What is in the box in front of you</a:t>
                      </a:r>
                    </a:p>
                    <a:p>
                      <a:pPr marL="177800" indent="-177800" algn="l">
                        <a:spcAft>
                          <a:spcPts val="600"/>
                        </a:spcAft>
                        <a:buFontTx/>
                        <a:buBlip>
                          <a:blip r:embed="rId4"/>
                        </a:buBlip>
                      </a:pPr>
                      <a:r>
                        <a:rPr lang="en-GB" sz="1400" baseline="0" dirty="0" smtClean="0">
                          <a:solidFill>
                            <a:schemeClr val="tx1"/>
                          </a:solidFill>
                          <a:effectLst/>
                          <a:latin typeface="Arial" pitchFamily="34" charset="0"/>
                          <a:ea typeface="Times New Roman"/>
                          <a:cs typeface="Arial" pitchFamily="34" charset="0"/>
                        </a:rPr>
                        <a:t>Why some computers are slower than others</a:t>
                      </a:r>
                    </a:p>
                    <a:p>
                      <a:pPr marL="177800" indent="-177800" algn="l">
                        <a:spcAft>
                          <a:spcPts val="600"/>
                        </a:spcAft>
                        <a:buFontTx/>
                        <a:buBlip>
                          <a:blip r:embed="rId4"/>
                        </a:buBlip>
                      </a:pPr>
                      <a:r>
                        <a:rPr lang="en-GB" sz="1400" baseline="0" dirty="0" smtClean="0">
                          <a:solidFill>
                            <a:srgbClr val="FF0000"/>
                          </a:solidFill>
                          <a:effectLst/>
                          <a:latin typeface="Arial" pitchFamily="34" charset="0"/>
                          <a:ea typeface="Times New Roman"/>
                          <a:cs typeface="Arial" pitchFamily="34" charset="0"/>
                        </a:rPr>
                        <a:t>Why a tablet has a different look and feel to a laptop.</a:t>
                      </a:r>
                    </a:p>
                    <a:p>
                      <a:pPr marL="177800" indent="-177800" algn="l">
                        <a:spcAft>
                          <a:spcPts val="600"/>
                        </a:spcAft>
                        <a:buFontTx/>
                        <a:buBlip>
                          <a:blip r:embed="rId4"/>
                        </a:buBlip>
                      </a:pPr>
                      <a:r>
                        <a:rPr lang="en-GB" sz="1400" baseline="0" dirty="0" smtClean="0">
                          <a:solidFill>
                            <a:schemeClr val="tx1"/>
                          </a:solidFill>
                          <a:effectLst/>
                          <a:latin typeface="Arial" pitchFamily="34" charset="0"/>
                          <a:ea typeface="Times New Roman"/>
                          <a:cs typeface="Arial" pitchFamily="34" charset="0"/>
                        </a:rPr>
                        <a:t>The USB memory stick you, how does the computer know it is there.</a:t>
                      </a:r>
                    </a:p>
                    <a:p>
                      <a:pPr marL="177800" indent="-177800" algn="l">
                        <a:spcAft>
                          <a:spcPts val="600"/>
                        </a:spcAft>
                        <a:buFontTx/>
                        <a:buBlip>
                          <a:blip r:embed="rId4"/>
                        </a:buBlip>
                      </a:pPr>
                      <a:r>
                        <a:rPr lang="en-GB" sz="1400" baseline="0" dirty="0" smtClean="0">
                          <a:solidFill>
                            <a:srgbClr val="FF0000"/>
                          </a:solidFill>
                          <a:effectLst/>
                          <a:latin typeface="Arial" pitchFamily="34" charset="0"/>
                          <a:ea typeface="Times New Roman"/>
                          <a:cs typeface="Arial" pitchFamily="34" charset="0"/>
                        </a:rPr>
                        <a:t>What will be different in terms of hardware in ten years.</a:t>
                      </a:r>
                    </a:p>
                    <a:p>
                      <a:pPr marL="177800" indent="-177800" algn="l">
                        <a:spcAft>
                          <a:spcPts val="600"/>
                        </a:spcAft>
                        <a:buFontTx/>
                        <a:buBlip>
                          <a:blip r:embed="rId4"/>
                        </a:buBlip>
                      </a:pPr>
                      <a:r>
                        <a:rPr lang="en-US" sz="1400" baseline="0" dirty="0" smtClean="0">
                          <a:solidFill>
                            <a:schemeClr val="tx1"/>
                          </a:solidFill>
                          <a:effectLst/>
                          <a:latin typeface="Arial" pitchFamily="34" charset="0"/>
                          <a:ea typeface="Times New Roman"/>
                          <a:cs typeface="Arial" pitchFamily="34" charset="0"/>
                        </a:rPr>
                        <a:t>Will a tablet replace a Laptop</a:t>
                      </a:r>
                      <a:endParaRPr lang="en-GB" sz="14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22550" name="Picture 4" descr="Think Ab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1214438"/>
            <a:ext cx="154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35496" y="0"/>
            <a:ext cx="7704856" cy="620688"/>
          </a:xfrm>
        </p:spPr>
        <p:txBody>
          <a:bodyPr>
            <a:noAutofit/>
          </a:bodyPr>
          <a:lstStyle/>
          <a:p>
            <a:pPr fontAlgn="auto">
              <a:spcAft>
                <a:spcPts val="0"/>
              </a:spcAft>
              <a:defRPr/>
            </a:pPr>
            <a:r>
              <a:rPr lang="en-GB" sz="3500" dirty="0" smtClean="0">
                <a:ea typeface="+mj-ea"/>
              </a:rPr>
              <a:t>P3.1 – Internal System Unit Components</a:t>
            </a:r>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3596F65-4C06-49EB-9935-072C08773286}">
  <ds:schemaRefs>
    <ds:schemaRef ds:uri="http://schemas.openxmlformats.org/package/2006/metadata/core-properties"/>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Enderoth</Template>
  <TotalTime>75021</TotalTime>
  <Words>14454</Words>
  <Application>Microsoft Office PowerPoint</Application>
  <PresentationFormat>On-screen Show (4:3)</PresentationFormat>
  <Paragraphs>1011</Paragraphs>
  <Slides>79</Slides>
  <Notes>79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Calibri</vt:lpstr>
      <vt:lpstr>Lucida Sans Unicode</vt:lpstr>
      <vt:lpstr>Times New Roman</vt:lpstr>
      <vt:lpstr>Verdana</vt:lpstr>
      <vt:lpstr>Wingdings</vt:lpstr>
      <vt:lpstr>Wingdings 2</vt:lpstr>
      <vt:lpstr>Wingdings 3</vt:lpstr>
      <vt:lpstr>Enderoth</vt:lpstr>
      <vt:lpstr>PowerPoint Presentation</vt:lpstr>
      <vt:lpstr>Assessment Criteria</vt:lpstr>
      <vt:lpstr>LO3 - Aim and Purpose</vt:lpstr>
      <vt:lpstr>PowerPoint Presentation</vt:lpstr>
      <vt:lpstr>PowerPoint Presentation</vt:lpstr>
      <vt:lpstr>Assignment Scenario</vt:lpstr>
      <vt:lpstr>Assignment Scenario</vt:lpstr>
      <vt:lpstr>P3.1 – Internal System Unit Components</vt:lpstr>
      <vt:lpstr>P3.1 – Internal System Unit Components</vt:lpstr>
      <vt:lpstr>P3.1 – Internal System Unit Components</vt:lpstr>
      <vt:lpstr>P3.1 – Internal System Unit Components</vt:lpstr>
      <vt:lpstr>P3.1 – Internal System Unit Components</vt:lpstr>
      <vt:lpstr>P3.1 – Internal System Unit Components</vt:lpstr>
      <vt:lpstr>P3.1 – Internal System Unit Components</vt:lpstr>
      <vt:lpstr>P3.1 – Internal System Unit Components</vt:lpstr>
      <vt:lpstr>P3.2 – Computer Form Factors</vt:lpstr>
      <vt:lpstr>P3.2 – Computer Form Factors</vt:lpstr>
      <vt:lpstr>P3.2 – Computer Form Factors</vt:lpstr>
      <vt:lpstr>P3.2 – Computer Form Factors</vt:lpstr>
      <vt:lpstr>P3.3 – Handheld Devices</vt:lpstr>
      <vt:lpstr>P3.3 – Handheld Devices</vt:lpstr>
      <vt:lpstr>P3.3 – Handheld Devices</vt:lpstr>
      <vt:lpstr>P3.4 – Peripherals – Output Devices</vt:lpstr>
      <vt:lpstr>P3.4 – Peripherals – Output Devices</vt:lpstr>
      <vt:lpstr>P3.4 – Peripherals – Output Devices</vt:lpstr>
      <vt:lpstr>P3.4 – Peripherals – Output Devices</vt:lpstr>
      <vt:lpstr>P3.4 – Peripherals – Output Devices</vt:lpstr>
      <vt:lpstr>P3.4 – Peripherals – Output Devices</vt:lpstr>
      <vt:lpstr>P3.4 – Peripherals – Output Devices</vt:lpstr>
      <vt:lpstr>P3.4 – Peripherals – Output Devices</vt:lpstr>
      <vt:lpstr>P3.4 – Peripherals – Output Devices</vt:lpstr>
      <vt:lpstr>P3.4 – Peripherals – Output Devices</vt:lpstr>
      <vt:lpstr>P3.5 – Peripherals – Input Devices</vt:lpstr>
      <vt:lpstr>P3.5 – Peripherals – Input Devices</vt:lpstr>
      <vt:lpstr>P3.5 – Peripherals – Input Devices</vt:lpstr>
      <vt:lpstr>P3.5 – Peripherals – Input Devices</vt:lpstr>
      <vt:lpstr>P3.5 – Peripherals – Input Devices</vt:lpstr>
      <vt:lpstr>P3.5 – Peripherals – Input Devices</vt:lpstr>
      <vt:lpstr>P3.5 – Peripherals – Input Devices</vt:lpstr>
      <vt:lpstr>P3.5 – Peripherals – Input Devices</vt:lpstr>
      <vt:lpstr>P3.5 – Peripherals – Input Devices</vt:lpstr>
      <vt:lpstr>P3.5 – Peripherals – Input Devices</vt:lpstr>
      <vt:lpstr>P3.5 – Peripherals – Input Devices</vt:lpstr>
      <vt:lpstr>P3.6 – Network Equipment</vt:lpstr>
      <vt:lpstr>P3.6 – Network Equipment</vt:lpstr>
      <vt:lpstr>P3.6 – Network Equipment</vt:lpstr>
      <vt:lpstr>P3.6 – Network Equipment</vt:lpstr>
      <vt:lpstr>P3.6 – Network Equipment</vt:lpstr>
      <vt:lpstr>P3.6 – Network Equipment</vt:lpstr>
      <vt:lpstr>P3.6 – Network Equipment - Servers</vt:lpstr>
      <vt:lpstr>P3.6 – Network Equipment - Servers</vt:lpstr>
      <vt:lpstr>P3.6 – Network Equipment - Servers</vt:lpstr>
      <vt:lpstr>P3.6 – Network Equipment</vt:lpstr>
      <vt:lpstr>P3.6 – Network Equipment</vt:lpstr>
      <vt:lpstr>P3.6 – Network Equipment</vt:lpstr>
      <vt:lpstr>P3.6 – Network Equipment - Cabling</vt:lpstr>
      <vt:lpstr>P3.6 – Network Equipment - Cabling</vt:lpstr>
      <vt:lpstr>P3.6 – Network Equipment - Cabling</vt:lpstr>
      <vt:lpstr>P3.7 – Network Types – LAN, WAN, PAN</vt:lpstr>
      <vt:lpstr>P3.7 – Network Types – LAN, WAN, PAN</vt:lpstr>
      <vt:lpstr>P3.7 – Network Types – LAN, WAN, PAN</vt:lpstr>
      <vt:lpstr>P3.7 – Network Types – LAN, WAN, PAN</vt:lpstr>
      <vt:lpstr>P3.7 – Network Types – LAN, WAN, PAN</vt:lpstr>
      <vt:lpstr>P3.7 – Network Types – LAN, WAN, PAN</vt:lpstr>
      <vt:lpstr>P3.8 – Network Topologies - Star</vt:lpstr>
      <vt:lpstr>P3.8 – Network Topologies - Star</vt:lpstr>
      <vt:lpstr>P3.8 – Network Topologies - Mesh</vt:lpstr>
      <vt:lpstr>P3.8 – Network Topologies - Mesh</vt:lpstr>
      <vt:lpstr>P3.8 – Network Topologies - Ring</vt:lpstr>
      <vt:lpstr>P3.8 – Network Topologies - Ring</vt:lpstr>
      <vt:lpstr>P3.8 – Network Topologies - Bus</vt:lpstr>
      <vt:lpstr>P3.8 – Network Topologies - Bus</vt:lpstr>
      <vt:lpstr>P4.1 – Software Components - OS</vt:lpstr>
      <vt:lpstr>P4.2 – Software Components - Productivity</vt:lpstr>
      <vt:lpstr>P4.3 – Software Components - Collaboration</vt:lpstr>
      <vt:lpstr>P4.3 – Software Components - Collaboration</vt:lpstr>
      <vt:lpstr>P4.4 – Software Components - Utility</vt:lpstr>
      <vt:lpstr>M2.1 – Justifying Component Decisions</vt:lpstr>
      <vt:lpstr>LO3 – Assessment Criteria</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dc:title>
  <dc:subject>eBusiness</dc:subject>
  <dc:creator>Enderoth</dc:creator>
  <cp:lastModifiedBy>Stephen Rafferty</cp:lastModifiedBy>
  <cp:revision>2056</cp:revision>
  <cp:lastPrinted>2014-01-22T18:25:48Z</cp:lastPrinted>
  <dcterms:created xsi:type="dcterms:W3CDTF">2008-03-12T11:01:44Z</dcterms:created>
  <dcterms:modified xsi:type="dcterms:W3CDTF">2018-08-04T16:52:18Z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